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5143500" cx="9144000"/>
  <p:notesSz cx="6858000" cy="9144000"/>
  <p:embeddedFontLst>
    <p:embeddedFont>
      <p:font typeface="Average"/>
      <p:regular r:id="rId84"/>
    </p:embeddedFont>
    <p:embeddedFont>
      <p:font typeface="Oswald"/>
      <p:regular r:id="rId85"/>
      <p:bold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Average-regular.fntdata"/><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Oswald-bold.fntdata"/><Relationship Id="rId41" Type="http://schemas.openxmlformats.org/officeDocument/2006/relationships/slide" Target="slides/slide36.xml"/><Relationship Id="rId85" Type="http://schemas.openxmlformats.org/officeDocument/2006/relationships/font" Target="fonts/Oswald-regular.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0549cc553_1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0549cc553_1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0549cc553_1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0549cc553_1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0549cc553_1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0549cc553_1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0549cc553_1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0549cc553_1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0549cc55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0549cc55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0549cc553_1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0549cc553_1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0549cc553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0549cc553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0549cc553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0549cc553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0549cc55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0549cc55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0549cc55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0549cc55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0142c35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0142c35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0549cc55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0549cc55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0549cc553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0549cc553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0549cc55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0549cc55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0549cc553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0549cc553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0549cc55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0549cc55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0549cc553_1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0549cc553_1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90549cc553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90549cc553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0142c35e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0142c35e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90549cc5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90549cc5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0549cc553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0549cc553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90549cc55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90549cc55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90549cc553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90549cc553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0549cc553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90549cc55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90549cc553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90549cc553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0549cc553_1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0549cc553_1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0549cc553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0549cc553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90549cc553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90549cc553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90549cc553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90549cc553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90549cc553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90549cc553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0549cc553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90549cc553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0549cc553_1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0549cc553_1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90549cc55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90549cc55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90549cc553_1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90549cc553_1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90549cc553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90549cc553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90549cc553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90549cc553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90549cc553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90549cc553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90549cc553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90549cc553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90549cc553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90549cc553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90549cc553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90549cc553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90549cc553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90549cc553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90549cc553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90549cc553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90549cc553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90549cc553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0549cc553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0549cc553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90549cc553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90549cc553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90549cc553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90549cc553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90549cc553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90549cc553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90549cc553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90549cc553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90549cc553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90549cc553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90549cc553_1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90549cc553_1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90549cc553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90549cc553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90549cc553_1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90549cc553_1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90549cc553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90549cc553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90549cc553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90549cc553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0549cc55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0549cc55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90549cc553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90549cc553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90549cc553_1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90549cc553_1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90549cc553_1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90549cc553_1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90549cc553_1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90549cc553_1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90549cc55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90549cc55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90549cc553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90549cc553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90549cc553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90549cc553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90549cc55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90549cc55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90549cc553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90549cc553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90549cc553_1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90549cc553_1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0549cc553_1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0549cc553_1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90549cc553_1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90549cc553_1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90549cc553_1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90549cc553_1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90549cc553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90549cc553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90549cc553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90549cc553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90549cc553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90549cc553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90549cc553_1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90549cc553_1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90549cc553_1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90549cc553_1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90549cc553_1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90549cc553_1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90549cc553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90549cc553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0549cc553_1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0549cc553_1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0549cc55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0549cc55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1.png"/><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JAD CA2</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Presentation Deck</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Shopping Cart (Managing Products)</a:t>
            </a:r>
            <a:endParaRPr/>
          </a:p>
        </p:txBody>
      </p:sp>
      <p:sp>
        <p:nvSpPr>
          <p:cNvPr id="173" name="Google Shape;173;p22"/>
          <p:cNvSpPr txBox="1"/>
          <p:nvPr/>
        </p:nvSpPr>
        <p:spPr>
          <a:xfrm>
            <a:off x="96400" y="2308050"/>
            <a:ext cx="20250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the + icon is clicked, the quantity increases.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Total cost on the right also increases accordingly base on the total cost.</a:t>
            </a:r>
            <a:endParaRPr sz="900">
              <a:solidFill>
                <a:schemeClr val="dk1"/>
              </a:solidFill>
            </a:endParaRPr>
          </a:p>
        </p:txBody>
      </p:sp>
      <p:sp>
        <p:nvSpPr>
          <p:cNvPr id="174" name="Google Shape;174;p22"/>
          <p:cNvSpPr txBox="1"/>
          <p:nvPr/>
        </p:nvSpPr>
        <p:spPr>
          <a:xfrm>
            <a:off x="5653625" y="3527948"/>
            <a:ext cx="1641900" cy="263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2"/>
          <p:cNvPicPr preferRelativeResize="0"/>
          <p:nvPr/>
        </p:nvPicPr>
        <p:blipFill>
          <a:blip r:embed="rId3">
            <a:alphaModFix/>
          </a:blip>
          <a:stretch>
            <a:fillRect/>
          </a:stretch>
        </p:blipFill>
        <p:spPr>
          <a:xfrm>
            <a:off x="2185725" y="1216350"/>
            <a:ext cx="6763999" cy="2710775"/>
          </a:xfrm>
          <a:prstGeom prst="rect">
            <a:avLst/>
          </a:prstGeom>
          <a:noFill/>
          <a:ln>
            <a:noFill/>
          </a:ln>
        </p:spPr>
      </p:pic>
      <p:sp>
        <p:nvSpPr>
          <p:cNvPr id="176" name="Google Shape;176;p22"/>
          <p:cNvSpPr txBox="1"/>
          <p:nvPr/>
        </p:nvSpPr>
        <p:spPr>
          <a:xfrm>
            <a:off x="5460644" y="1746659"/>
            <a:ext cx="171300" cy="1500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Shopping Cart (Managing Products)</a:t>
            </a:r>
            <a:endParaRPr/>
          </a:p>
        </p:txBody>
      </p:sp>
      <p:sp>
        <p:nvSpPr>
          <p:cNvPr id="182" name="Google Shape;182;p23"/>
          <p:cNvSpPr txBox="1"/>
          <p:nvPr/>
        </p:nvSpPr>
        <p:spPr>
          <a:xfrm>
            <a:off x="96400" y="2308050"/>
            <a:ext cx="20250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the - icon is clicked, the quantity decreases.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Total cost on the right also decreases accordingly base on the total cost.</a:t>
            </a:r>
            <a:endParaRPr sz="900">
              <a:solidFill>
                <a:schemeClr val="dk1"/>
              </a:solidFill>
            </a:endParaRPr>
          </a:p>
        </p:txBody>
      </p:sp>
      <p:sp>
        <p:nvSpPr>
          <p:cNvPr id="183" name="Google Shape;183;p23"/>
          <p:cNvSpPr txBox="1"/>
          <p:nvPr/>
        </p:nvSpPr>
        <p:spPr>
          <a:xfrm>
            <a:off x="5653625" y="3527948"/>
            <a:ext cx="1641900" cy="263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3"/>
          <p:cNvPicPr preferRelativeResize="0"/>
          <p:nvPr/>
        </p:nvPicPr>
        <p:blipFill>
          <a:blip r:embed="rId3">
            <a:alphaModFix/>
          </a:blip>
          <a:stretch>
            <a:fillRect/>
          </a:stretch>
        </p:blipFill>
        <p:spPr>
          <a:xfrm>
            <a:off x="2185725" y="1216350"/>
            <a:ext cx="6763999" cy="2710775"/>
          </a:xfrm>
          <a:prstGeom prst="rect">
            <a:avLst/>
          </a:prstGeom>
          <a:noFill/>
          <a:ln>
            <a:noFill/>
          </a:ln>
        </p:spPr>
      </p:pic>
      <p:sp>
        <p:nvSpPr>
          <p:cNvPr id="185" name="Google Shape;185;p23"/>
          <p:cNvSpPr txBox="1"/>
          <p:nvPr/>
        </p:nvSpPr>
        <p:spPr>
          <a:xfrm>
            <a:off x="4946278" y="1746659"/>
            <a:ext cx="171300" cy="1500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Shopping Cart (Managing Products)</a:t>
            </a:r>
            <a:endParaRPr/>
          </a:p>
        </p:txBody>
      </p:sp>
      <p:sp>
        <p:nvSpPr>
          <p:cNvPr id="191" name="Google Shape;191;p24"/>
          <p:cNvSpPr txBox="1"/>
          <p:nvPr/>
        </p:nvSpPr>
        <p:spPr>
          <a:xfrm>
            <a:off x="96400" y="2308050"/>
            <a:ext cx="20250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the remove icon is clicked, the product is removed from the cart. </a:t>
            </a:r>
            <a:endParaRPr sz="900">
              <a:solidFill>
                <a:schemeClr val="dk1"/>
              </a:solidFill>
            </a:endParaRPr>
          </a:p>
        </p:txBody>
      </p:sp>
      <p:sp>
        <p:nvSpPr>
          <p:cNvPr id="192" name="Google Shape;192;p24"/>
          <p:cNvSpPr txBox="1"/>
          <p:nvPr/>
        </p:nvSpPr>
        <p:spPr>
          <a:xfrm>
            <a:off x="5653625" y="3527948"/>
            <a:ext cx="1641900" cy="263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4"/>
          <p:cNvPicPr preferRelativeResize="0"/>
          <p:nvPr/>
        </p:nvPicPr>
        <p:blipFill>
          <a:blip r:embed="rId3">
            <a:alphaModFix/>
          </a:blip>
          <a:stretch>
            <a:fillRect/>
          </a:stretch>
        </p:blipFill>
        <p:spPr>
          <a:xfrm>
            <a:off x="2185725" y="1216350"/>
            <a:ext cx="6763999" cy="2710775"/>
          </a:xfrm>
          <a:prstGeom prst="rect">
            <a:avLst/>
          </a:prstGeom>
          <a:noFill/>
          <a:ln>
            <a:noFill/>
          </a:ln>
        </p:spPr>
      </p:pic>
      <p:sp>
        <p:nvSpPr>
          <p:cNvPr id="194" name="Google Shape;194;p24"/>
          <p:cNvSpPr txBox="1"/>
          <p:nvPr/>
        </p:nvSpPr>
        <p:spPr>
          <a:xfrm>
            <a:off x="6639328" y="1746659"/>
            <a:ext cx="171300" cy="1500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Shopping Cart - Empty Cart</a:t>
            </a:r>
            <a:endParaRPr sz="2400"/>
          </a:p>
          <a:p>
            <a:pPr indent="0" lvl="0" marL="0" rtl="0" algn="l">
              <a:spcBef>
                <a:spcPts val="0"/>
              </a:spcBef>
              <a:spcAft>
                <a:spcPts val="0"/>
              </a:spcAft>
              <a:buNone/>
            </a:pPr>
            <a:r>
              <a:t/>
            </a:r>
            <a:endParaRPr/>
          </a:p>
        </p:txBody>
      </p:sp>
      <p:sp>
        <p:nvSpPr>
          <p:cNvPr id="200" name="Google Shape;200;p25"/>
          <p:cNvSpPr txBox="1"/>
          <p:nvPr/>
        </p:nvSpPr>
        <p:spPr>
          <a:xfrm>
            <a:off x="96400" y="2308050"/>
            <a:ext cx="20250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there are no items in the cart,</a:t>
            </a:r>
            <a:endParaRPr sz="900">
              <a:solidFill>
                <a:schemeClr val="dk1"/>
              </a:solidFill>
            </a:endParaRPr>
          </a:p>
          <a:p>
            <a:pPr indent="0" lvl="0" marL="0" rtl="0" algn="l">
              <a:spcBef>
                <a:spcPts val="0"/>
              </a:spcBef>
              <a:spcAft>
                <a:spcPts val="0"/>
              </a:spcAft>
              <a:buNone/>
            </a:pPr>
            <a:r>
              <a:rPr lang="en" sz="900">
                <a:solidFill>
                  <a:schemeClr val="dk1"/>
                </a:solidFill>
              </a:rPr>
              <a:t>Users will be prompted to purchase something.</a:t>
            </a:r>
            <a:endParaRPr sz="900">
              <a:solidFill>
                <a:schemeClr val="dk1"/>
              </a:solidFill>
            </a:endParaRPr>
          </a:p>
        </p:txBody>
      </p:sp>
      <p:pic>
        <p:nvPicPr>
          <p:cNvPr id="201" name="Google Shape;201;p25"/>
          <p:cNvPicPr preferRelativeResize="0"/>
          <p:nvPr/>
        </p:nvPicPr>
        <p:blipFill>
          <a:blip r:embed="rId3">
            <a:alphaModFix/>
          </a:blip>
          <a:stretch>
            <a:fillRect/>
          </a:stretch>
        </p:blipFill>
        <p:spPr>
          <a:xfrm>
            <a:off x="2241675" y="995513"/>
            <a:ext cx="6717802" cy="31524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Checkout</a:t>
            </a:r>
            <a:endParaRPr/>
          </a:p>
        </p:txBody>
      </p:sp>
      <p:sp>
        <p:nvSpPr>
          <p:cNvPr id="207" name="Google Shape;207;p26"/>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211" name="Google Shape;211;p26"/>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212" name="Google Shape;212;p26"/>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213" name="Google Shape;213;p26"/>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214" name="Google Shape;214;p26"/>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215" name="Google Shape;215;p26"/>
          <p:cNvCxnSpPr>
            <a:stCxn id="216" idx="0"/>
            <a:endCxn id="207"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6"/>
          <p:cNvCxnSpPr>
            <a:stCxn id="207" idx="0"/>
            <a:endCxn id="211"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218" name="Google Shape;218;p26"/>
          <p:cNvCxnSpPr>
            <a:stCxn id="208" idx="3"/>
            <a:endCxn id="209"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219" name="Google Shape;219;p26"/>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20" name="Google Shape;220;p26"/>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221" name="Google Shape;221;p26"/>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Submit Checkout</a:t>
            </a:r>
            <a:endParaRPr sz="900">
              <a:solidFill>
                <a:schemeClr val="dk1"/>
              </a:solidFill>
            </a:endParaRPr>
          </a:p>
        </p:txBody>
      </p:sp>
      <p:sp>
        <p:nvSpPr>
          <p:cNvPr id="222" name="Google Shape;222;p26"/>
          <p:cNvSpPr txBox="1"/>
          <p:nvPr/>
        </p:nvSpPr>
        <p:spPr>
          <a:xfrm>
            <a:off x="85375" y="1223025"/>
            <a:ext cx="1605900" cy="16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/createCustomerOrder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Parameter:</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Payment Details</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Shipping Details</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Billing Details</a:t>
            </a:r>
            <a:endParaRPr sz="900">
              <a:solidFill>
                <a:srgbClr val="FFFFFF"/>
              </a:solidFill>
            </a:endParaRPr>
          </a:p>
        </p:txBody>
      </p:sp>
      <p:sp>
        <p:nvSpPr>
          <p:cNvPr id="223" name="Google Shape;223;p26"/>
          <p:cNvSpPr txBox="1"/>
          <p:nvPr/>
        </p:nvSpPr>
        <p:spPr>
          <a:xfrm>
            <a:off x="5064900" y="-29875"/>
            <a:ext cx="3082200" cy="16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Model: addCustomerOrderInformationToDB.java</a:t>
            </a:r>
            <a:endParaRPr sz="900">
              <a:solidFill>
                <a:schemeClr val="dk1"/>
              </a:solidFill>
            </a:endParaRPr>
          </a:p>
          <a:p>
            <a:pPr indent="0" lvl="0" marL="0" rtl="0" algn="l">
              <a:spcBef>
                <a:spcPts val="0"/>
              </a:spcBef>
              <a:spcAft>
                <a:spcPts val="0"/>
              </a:spcAft>
              <a:buNone/>
            </a:pPr>
            <a:r>
              <a:rPr lang="en" sz="900">
                <a:solidFill>
                  <a:schemeClr val="dk1"/>
                </a:solidFill>
              </a:rPr>
              <a:t>Method(s):</a:t>
            </a:r>
            <a:endParaRPr sz="900">
              <a:solidFill>
                <a:schemeClr val="dk1"/>
              </a:solidFill>
            </a:endParaRPr>
          </a:p>
          <a:p>
            <a:pPr indent="0" lvl="0" marL="0" rtl="0" algn="l">
              <a:spcBef>
                <a:spcPts val="0"/>
              </a:spcBef>
              <a:spcAft>
                <a:spcPts val="0"/>
              </a:spcAft>
              <a:buNone/>
            </a:pPr>
            <a:r>
              <a:rPr lang="en" sz="900">
                <a:solidFill>
                  <a:schemeClr val="dk1"/>
                </a:solidFill>
              </a:rPr>
              <a:t>addOrderShipping / addOrderBilling</a:t>
            </a:r>
            <a:endParaRPr sz="900">
              <a:solidFill>
                <a:schemeClr val="dk1"/>
              </a:solidFill>
            </a:endParaRPr>
          </a:p>
          <a:p>
            <a:pPr indent="0" lvl="0" marL="0" rtl="0" algn="l">
              <a:spcBef>
                <a:spcPts val="0"/>
              </a:spcBef>
              <a:spcAft>
                <a:spcPts val="0"/>
              </a:spcAft>
              <a:buNone/>
            </a:pPr>
            <a:r>
              <a:rPr lang="en" sz="900">
                <a:solidFill>
                  <a:schemeClr val="dk1"/>
                </a:solidFill>
              </a:rPr>
              <a:t>addOrder</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Model:  AddCartItemsToOrder.java</a:t>
            </a:r>
            <a:endParaRPr sz="900">
              <a:solidFill>
                <a:schemeClr val="dk1"/>
              </a:solidFill>
            </a:endParaRPr>
          </a:p>
          <a:p>
            <a:pPr indent="0" lvl="0" marL="0" rtl="0" algn="l">
              <a:spcBef>
                <a:spcPts val="0"/>
              </a:spcBef>
              <a:spcAft>
                <a:spcPts val="0"/>
              </a:spcAft>
              <a:buNone/>
            </a:pPr>
            <a:r>
              <a:rPr lang="en" sz="900">
                <a:solidFill>
                  <a:schemeClr val="dk1"/>
                </a:solidFill>
              </a:rPr>
              <a:t>Method(s):</a:t>
            </a:r>
            <a:endParaRPr sz="900">
              <a:solidFill>
                <a:schemeClr val="dk1"/>
              </a:solidFill>
            </a:endParaRPr>
          </a:p>
          <a:p>
            <a:pPr indent="0" lvl="0" marL="0" rtl="0" algn="l">
              <a:spcBef>
                <a:spcPts val="0"/>
              </a:spcBef>
              <a:spcAft>
                <a:spcPts val="0"/>
              </a:spcAft>
              <a:buNone/>
            </a:pPr>
            <a:r>
              <a:rPr lang="en" sz="900">
                <a:solidFill>
                  <a:schemeClr val="dk1"/>
                </a:solidFill>
              </a:rPr>
              <a:t>getShippingIndex / getBillingIndex</a:t>
            </a:r>
            <a:endParaRPr sz="900">
              <a:solidFill>
                <a:schemeClr val="dk1"/>
              </a:solidFill>
            </a:endParaRPr>
          </a:p>
          <a:p>
            <a:pPr indent="0" lvl="0" marL="0" rtl="0" algn="l">
              <a:spcBef>
                <a:spcPts val="0"/>
              </a:spcBef>
              <a:spcAft>
                <a:spcPts val="0"/>
              </a:spcAft>
              <a:buNone/>
            </a:pPr>
            <a:r>
              <a:rPr lang="en" sz="900">
                <a:solidFill>
                  <a:schemeClr val="dk1"/>
                </a:solidFill>
              </a:rPr>
              <a:t>getOrderDetails</a:t>
            </a:r>
            <a:endParaRPr sz="900">
              <a:solidFill>
                <a:schemeClr val="dk1"/>
              </a:solidFill>
            </a:endParaRPr>
          </a:p>
          <a:p>
            <a:pPr indent="0" lvl="0" marL="0" rtl="0" algn="l">
              <a:spcBef>
                <a:spcPts val="0"/>
              </a:spcBef>
              <a:spcAft>
                <a:spcPts val="0"/>
              </a:spcAft>
              <a:buNone/>
            </a:pPr>
            <a:r>
              <a:rPr lang="en" sz="900">
                <a:solidFill>
                  <a:schemeClr val="dk1"/>
                </a:solidFill>
              </a:rPr>
              <a:t>orderItemsToCart</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224" name="Google Shape;224;p26"/>
          <p:cNvSpPr txBox="1"/>
          <p:nvPr/>
        </p:nvSpPr>
        <p:spPr>
          <a:xfrm>
            <a:off x="4655075" y="3419125"/>
            <a:ext cx="2070900" cy="14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It will return a boolean value that is passed into the Controller which then allows it to verify if a particular section of the order has been inserted successfully.</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It also sets an orderDetail object which the controller can use.</a:t>
            </a:r>
            <a:endParaRPr sz="1000">
              <a:solidFill>
                <a:schemeClr val="dk1"/>
              </a:solidFill>
            </a:endParaRPr>
          </a:p>
        </p:txBody>
      </p:sp>
      <p:sp>
        <p:nvSpPr>
          <p:cNvPr id="225" name="Google Shape;225;p26"/>
          <p:cNvSpPr txBox="1"/>
          <p:nvPr/>
        </p:nvSpPr>
        <p:spPr>
          <a:xfrm>
            <a:off x="2680975" y="3408075"/>
            <a:ext cx="152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Order Data that is stored via Session</a:t>
            </a:r>
            <a:endParaRPr sz="900">
              <a:solidFill>
                <a:schemeClr val="dk1"/>
              </a:solidFill>
            </a:endParaRPr>
          </a:p>
        </p:txBody>
      </p:sp>
      <p:cxnSp>
        <p:nvCxnSpPr>
          <p:cNvPr id="226" name="Google Shape;226;p26"/>
          <p:cNvCxnSpPr>
            <a:stCxn id="209" idx="3"/>
            <a:endCxn id="213"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227" name="Google Shape;227;p26"/>
          <p:cNvSpPr txBox="1"/>
          <p:nvPr/>
        </p:nvSpPr>
        <p:spPr>
          <a:xfrm>
            <a:off x="7593250" y="1310325"/>
            <a:ext cx="1028700" cy="14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latest data of the indexes for the other methods and inserts data for the respective order &amp; its items</a:t>
            </a:r>
            <a:endParaRPr sz="900">
              <a:solidFill>
                <a:schemeClr val="dk1"/>
              </a:solidFill>
            </a:endParaRPr>
          </a:p>
        </p:txBody>
      </p:sp>
      <p:cxnSp>
        <p:nvCxnSpPr>
          <p:cNvPr id="228" name="Google Shape;228;p26"/>
          <p:cNvCxnSpPr>
            <a:stCxn id="207" idx="3"/>
            <a:endCxn id="208"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229" name="Google Shape;229;p26"/>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230" name="Google Shape;230;p26"/>
          <p:cNvSpPr txBox="1"/>
          <p:nvPr/>
        </p:nvSpPr>
        <p:spPr>
          <a:xfrm>
            <a:off x="1630825" y="791825"/>
            <a:ext cx="30822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FEFEF"/>
                </a:solidFill>
              </a:rPr>
              <a:t>Controller performs verification of card number and verification of card expiry. </a:t>
            </a:r>
            <a:endParaRPr sz="1000">
              <a:solidFill>
                <a:srgbClr val="EFEFEF"/>
              </a:solidFill>
            </a:endParaRPr>
          </a:p>
          <a:p>
            <a:pPr indent="0" lvl="0" marL="0" rtl="0" algn="l">
              <a:spcBef>
                <a:spcPts val="0"/>
              </a:spcBef>
              <a:spcAft>
                <a:spcPts val="0"/>
              </a:spcAft>
              <a:buNone/>
            </a:pPr>
            <a:r>
              <a:rPr lang="en" sz="1000">
                <a:solidFill>
                  <a:srgbClr val="EFEFEF"/>
                </a:solidFill>
              </a:rPr>
              <a:t>This is in addition to the </a:t>
            </a:r>
            <a:endParaRPr sz="1000">
              <a:solidFill>
                <a:srgbClr val="EFEFEF"/>
              </a:solidFill>
            </a:endParaRPr>
          </a:p>
          <a:p>
            <a:pPr indent="0" lvl="0" marL="0" rtl="0" algn="l">
              <a:spcBef>
                <a:spcPts val="0"/>
              </a:spcBef>
              <a:spcAft>
                <a:spcPts val="0"/>
              </a:spcAft>
              <a:buNone/>
            </a:pPr>
            <a:r>
              <a:rPr lang="en" sz="1000">
                <a:solidFill>
                  <a:srgbClr val="EFEFEF"/>
                </a:solidFill>
              </a:rPr>
              <a:t>Javascript verification.</a:t>
            </a:r>
            <a:endParaRPr sz="1000">
              <a:solidFill>
                <a:srgbClr val="EFEFEF"/>
              </a:solidFill>
            </a:endParaRPr>
          </a:p>
        </p:txBody>
      </p:sp>
      <p:sp>
        <p:nvSpPr>
          <p:cNvPr id="231" name="Google Shape;231;p26"/>
          <p:cNvSpPr txBox="1"/>
          <p:nvPr/>
        </p:nvSpPr>
        <p:spPr>
          <a:xfrm>
            <a:off x="1728775" y="1566825"/>
            <a:ext cx="16059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EFEFEF"/>
                </a:highlight>
              </a:rPr>
              <a:t>If verification fails, it,  stores the session of the checkout information for an easier checkout.</a:t>
            </a:r>
            <a:endParaRPr sz="900">
              <a:highlight>
                <a:srgbClr val="EFEFEF"/>
              </a:highlight>
            </a:endParaRPr>
          </a:p>
        </p:txBody>
      </p:sp>
      <p:sp>
        <p:nvSpPr>
          <p:cNvPr id="232" name="Google Shape;232;p26"/>
          <p:cNvSpPr txBox="1"/>
          <p:nvPr/>
        </p:nvSpPr>
        <p:spPr>
          <a:xfrm>
            <a:off x="1839025" y="111025"/>
            <a:ext cx="305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UserDetails, ShoppingCart , UserAddresses and orderDetails object are used</a:t>
            </a:r>
            <a:endParaRPr sz="900">
              <a:highlight>
                <a:srgbClr val="D9D9D9"/>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Shopping Cart Checkout Page/Form</a:t>
            </a:r>
            <a:endParaRPr sz="2400"/>
          </a:p>
          <a:p>
            <a:pPr indent="0" lvl="0" marL="0" rtl="0" algn="l">
              <a:spcBef>
                <a:spcPts val="0"/>
              </a:spcBef>
              <a:spcAft>
                <a:spcPts val="0"/>
              </a:spcAft>
              <a:buNone/>
            </a:pPr>
            <a:r>
              <a:t/>
            </a:r>
            <a:endParaRPr/>
          </a:p>
        </p:txBody>
      </p:sp>
      <p:sp>
        <p:nvSpPr>
          <p:cNvPr id="238" name="Google Shape;238;p27"/>
          <p:cNvSpPr txBox="1"/>
          <p:nvPr/>
        </p:nvSpPr>
        <p:spPr>
          <a:xfrm>
            <a:off x="96400" y="2308050"/>
            <a:ext cx="2025000" cy="24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User will be brought to the checkout page.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Final cost with GST and no GST will be </a:t>
            </a:r>
            <a:r>
              <a:rPr lang="en" sz="900">
                <a:solidFill>
                  <a:schemeClr val="dk1"/>
                </a:solidFill>
              </a:rPr>
              <a:t>displayed</a:t>
            </a:r>
            <a:r>
              <a:rPr lang="en" sz="900">
                <a:solidFill>
                  <a:schemeClr val="dk1"/>
                </a:solidFill>
              </a:rPr>
              <a:t>, along with the item in the cart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Users can opt in / out of contactless delivery</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If users decide to have different shipping and billing address, they can uncheck the box which will open a new form as seen in the next slide</a:t>
            </a:r>
            <a:endParaRPr sz="900">
              <a:solidFill>
                <a:schemeClr val="dk1"/>
              </a:solidFill>
            </a:endParaRPr>
          </a:p>
        </p:txBody>
      </p:sp>
      <p:pic>
        <p:nvPicPr>
          <p:cNvPr id="239" name="Google Shape;239;p27"/>
          <p:cNvPicPr preferRelativeResize="0"/>
          <p:nvPr/>
        </p:nvPicPr>
        <p:blipFill>
          <a:blip r:embed="rId3">
            <a:alphaModFix/>
          </a:blip>
          <a:stretch>
            <a:fillRect/>
          </a:stretch>
        </p:blipFill>
        <p:spPr>
          <a:xfrm>
            <a:off x="2373025" y="807400"/>
            <a:ext cx="6422050" cy="3900675"/>
          </a:xfrm>
          <a:prstGeom prst="rect">
            <a:avLst/>
          </a:prstGeom>
          <a:noFill/>
          <a:ln>
            <a:noFill/>
          </a:ln>
        </p:spPr>
      </p:pic>
      <p:sp>
        <p:nvSpPr>
          <p:cNvPr id="240" name="Google Shape;240;p27"/>
          <p:cNvSpPr txBox="1"/>
          <p:nvPr/>
        </p:nvSpPr>
        <p:spPr>
          <a:xfrm>
            <a:off x="6668928" y="2240227"/>
            <a:ext cx="1915800" cy="527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nvSpPr>
        <p:spPr>
          <a:xfrm>
            <a:off x="8406026" y="829618"/>
            <a:ext cx="230700" cy="236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txBox="1"/>
          <p:nvPr/>
        </p:nvSpPr>
        <p:spPr>
          <a:xfrm>
            <a:off x="2440100" y="3621151"/>
            <a:ext cx="2200200" cy="441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8"/>
          <p:cNvPicPr preferRelativeResize="0"/>
          <p:nvPr/>
        </p:nvPicPr>
        <p:blipFill>
          <a:blip r:embed="rId3">
            <a:alphaModFix/>
          </a:blip>
          <a:stretch>
            <a:fillRect/>
          </a:stretch>
        </p:blipFill>
        <p:spPr>
          <a:xfrm>
            <a:off x="85225" y="85800"/>
            <a:ext cx="4148246" cy="4838700"/>
          </a:xfrm>
          <a:prstGeom prst="rect">
            <a:avLst/>
          </a:prstGeom>
          <a:noFill/>
          <a:ln>
            <a:noFill/>
          </a:ln>
        </p:spPr>
      </p:pic>
      <p:sp>
        <p:nvSpPr>
          <p:cNvPr id="248" name="Google Shape;248;p28"/>
          <p:cNvSpPr txBox="1"/>
          <p:nvPr/>
        </p:nvSpPr>
        <p:spPr>
          <a:xfrm>
            <a:off x="111850" y="4482600"/>
            <a:ext cx="4095000" cy="441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txBox="1"/>
          <p:nvPr/>
        </p:nvSpPr>
        <p:spPr>
          <a:xfrm>
            <a:off x="141550" y="2478447"/>
            <a:ext cx="4035600" cy="18213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txBox="1"/>
          <p:nvPr/>
        </p:nvSpPr>
        <p:spPr>
          <a:xfrm>
            <a:off x="4272400" y="3954000"/>
            <a:ext cx="20250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payment details are verified by Javascript as well as in the Servlet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On clicking continue to checkout, it will redirect to the servlet for processing</a:t>
            </a:r>
            <a:endParaRPr sz="900">
              <a:solidFill>
                <a:schemeClr val="dk1"/>
              </a:solidFill>
            </a:endParaRPr>
          </a:p>
        </p:txBody>
      </p:sp>
      <p:pic>
        <p:nvPicPr>
          <p:cNvPr id="251" name="Google Shape;251;p28"/>
          <p:cNvPicPr preferRelativeResize="0"/>
          <p:nvPr/>
        </p:nvPicPr>
        <p:blipFill rotWithShape="1">
          <a:blip r:embed="rId4">
            <a:alphaModFix/>
          </a:blip>
          <a:srcRect b="0" l="0" r="68297" t="0"/>
          <a:stretch/>
        </p:blipFill>
        <p:spPr>
          <a:xfrm>
            <a:off x="4272403" y="85800"/>
            <a:ext cx="3029898" cy="3271175"/>
          </a:xfrm>
          <a:prstGeom prst="rect">
            <a:avLst/>
          </a:prstGeom>
          <a:noFill/>
          <a:ln>
            <a:noFill/>
          </a:ln>
        </p:spPr>
      </p:pic>
      <p:pic>
        <p:nvPicPr>
          <p:cNvPr id="252" name="Google Shape;252;p28"/>
          <p:cNvPicPr preferRelativeResize="0"/>
          <p:nvPr/>
        </p:nvPicPr>
        <p:blipFill>
          <a:blip r:embed="rId5">
            <a:alphaModFix/>
          </a:blip>
          <a:stretch>
            <a:fillRect/>
          </a:stretch>
        </p:blipFill>
        <p:spPr>
          <a:xfrm>
            <a:off x="7348900" y="87891"/>
            <a:ext cx="1832100" cy="32669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311700" y="118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capturing orders</a:t>
            </a:r>
            <a:endParaRPr/>
          </a:p>
        </p:txBody>
      </p:sp>
      <p:pic>
        <p:nvPicPr>
          <p:cNvPr id="258" name="Google Shape;258;p29"/>
          <p:cNvPicPr preferRelativeResize="0"/>
          <p:nvPr/>
        </p:nvPicPr>
        <p:blipFill>
          <a:blip r:embed="rId3">
            <a:alphaModFix/>
          </a:blip>
          <a:stretch>
            <a:fillRect/>
          </a:stretch>
        </p:blipFill>
        <p:spPr>
          <a:xfrm>
            <a:off x="0" y="807046"/>
            <a:ext cx="9143999" cy="1549157"/>
          </a:xfrm>
          <a:prstGeom prst="rect">
            <a:avLst/>
          </a:prstGeom>
          <a:noFill/>
          <a:ln>
            <a:noFill/>
          </a:ln>
        </p:spPr>
      </p:pic>
      <p:pic>
        <p:nvPicPr>
          <p:cNvPr id="259" name="Google Shape;259;p29"/>
          <p:cNvPicPr preferRelativeResize="0"/>
          <p:nvPr/>
        </p:nvPicPr>
        <p:blipFill>
          <a:blip r:embed="rId4">
            <a:alphaModFix/>
          </a:blip>
          <a:stretch>
            <a:fillRect/>
          </a:stretch>
        </p:blipFill>
        <p:spPr>
          <a:xfrm>
            <a:off x="3067050" y="3322745"/>
            <a:ext cx="3009900" cy="1790700"/>
          </a:xfrm>
          <a:prstGeom prst="rect">
            <a:avLst/>
          </a:prstGeom>
          <a:noFill/>
          <a:ln>
            <a:noFill/>
          </a:ln>
        </p:spPr>
      </p:pic>
      <p:pic>
        <p:nvPicPr>
          <p:cNvPr id="260" name="Google Shape;260;p29"/>
          <p:cNvPicPr preferRelativeResize="0"/>
          <p:nvPr/>
        </p:nvPicPr>
        <p:blipFill>
          <a:blip r:embed="rId5">
            <a:alphaModFix/>
          </a:blip>
          <a:stretch>
            <a:fillRect/>
          </a:stretch>
        </p:blipFill>
        <p:spPr>
          <a:xfrm>
            <a:off x="876300" y="2432388"/>
            <a:ext cx="7391400" cy="8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Addresses</a:t>
            </a:r>
            <a:endParaRPr/>
          </a:p>
        </p:txBody>
      </p:sp>
      <p:sp>
        <p:nvSpPr>
          <p:cNvPr id="266" name="Google Shape;266;p30"/>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270" name="Google Shape;270;p30"/>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271" name="Google Shape;271;p30"/>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272" name="Google Shape;272;p30"/>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273" name="Google Shape;273;p30"/>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274" name="Google Shape;274;p30"/>
          <p:cNvCxnSpPr>
            <a:stCxn id="275" idx="0"/>
            <a:endCxn id="266"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p30"/>
          <p:cNvCxnSpPr>
            <a:stCxn id="266" idx="0"/>
            <a:endCxn id="267" idx="1"/>
          </p:cNvCxnSpPr>
          <p:nvPr/>
        </p:nvCxnSpPr>
        <p:spPr>
          <a:xfrm rot="-5400000">
            <a:off x="1854325" y="1420075"/>
            <a:ext cx="1354800" cy="1681200"/>
          </a:xfrm>
          <a:prstGeom prst="bentConnector2">
            <a:avLst/>
          </a:prstGeom>
          <a:noFill/>
          <a:ln cap="flat" cmpd="sng" w="9525">
            <a:solidFill>
              <a:schemeClr val="dk2"/>
            </a:solidFill>
            <a:prstDash val="solid"/>
            <a:round/>
            <a:headEnd len="med" w="med" type="none"/>
            <a:tailEnd len="med" w="med" type="triangle"/>
          </a:ln>
        </p:spPr>
      </p:cxnSp>
      <p:cxnSp>
        <p:nvCxnSpPr>
          <p:cNvPr id="277" name="Google Shape;277;p30"/>
          <p:cNvCxnSpPr>
            <a:stCxn id="267" idx="3"/>
            <a:endCxn id="268"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278" name="Google Shape;278;p30"/>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79" name="Google Shape;279;p30"/>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280" name="Google Shape;280;p30"/>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View Address</a:t>
            </a:r>
            <a:endParaRPr sz="900">
              <a:solidFill>
                <a:schemeClr val="dk1"/>
              </a:solidFill>
            </a:endParaRPr>
          </a:p>
        </p:txBody>
      </p:sp>
      <p:sp>
        <p:nvSpPr>
          <p:cNvPr id="281" name="Google Shape;281;p30"/>
          <p:cNvSpPr txBox="1"/>
          <p:nvPr/>
        </p:nvSpPr>
        <p:spPr>
          <a:xfrm>
            <a:off x="85375" y="1223025"/>
            <a:ext cx="1605900" cy="15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/getUserAddresses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t/>
            </a:r>
            <a:endParaRPr sz="900">
              <a:solidFill>
                <a:srgbClr val="FFFFFF"/>
              </a:solidFill>
            </a:endParaRPr>
          </a:p>
        </p:txBody>
      </p:sp>
      <p:sp>
        <p:nvSpPr>
          <p:cNvPr id="282" name="Google Shape;282;p30"/>
          <p:cNvSpPr txBox="1"/>
          <p:nvPr/>
        </p:nvSpPr>
        <p:spPr>
          <a:xfrm>
            <a:off x="5133650" y="211375"/>
            <a:ext cx="28968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a:t>
            </a:r>
            <a:endParaRPr sz="8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Object: UserAddresses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Model: UserAddressesFromDB</a:t>
            </a:r>
            <a:endParaRPr sz="900">
              <a:solidFill>
                <a:schemeClr val="dk1"/>
              </a:solidFill>
            </a:endParaRPr>
          </a:p>
          <a:p>
            <a:pPr indent="0" lvl="0" marL="0" rtl="0" algn="l">
              <a:spcBef>
                <a:spcPts val="0"/>
              </a:spcBef>
              <a:spcAft>
                <a:spcPts val="0"/>
              </a:spcAft>
              <a:buNone/>
            </a:pPr>
            <a:r>
              <a:rPr lang="en" sz="900">
                <a:solidFill>
                  <a:schemeClr val="dk1"/>
                </a:solidFill>
              </a:rPr>
              <a:t>Parameter: User ID</a:t>
            </a:r>
            <a:endParaRPr sz="900">
              <a:solidFill>
                <a:schemeClr val="dk1"/>
              </a:solidFill>
            </a:endParaRPr>
          </a:p>
        </p:txBody>
      </p:sp>
      <p:sp>
        <p:nvSpPr>
          <p:cNvPr id="283" name="Google Shape;283;p30"/>
          <p:cNvSpPr txBox="1"/>
          <p:nvPr/>
        </p:nvSpPr>
        <p:spPr>
          <a:xfrm>
            <a:off x="4655075" y="3419125"/>
            <a:ext cx="2070900" cy="14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Gathers data &amp; store in addressList array. This array is based off the UserAddresses object. (Allows for GET / SET Methods)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End of execution, the arrayList (‘addressList’) is returned</a:t>
            </a:r>
            <a:endParaRPr sz="1000">
              <a:solidFill>
                <a:schemeClr val="dk1"/>
              </a:solidFill>
            </a:endParaRPr>
          </a:p>
        </p:txBody>
      </p:sp>
      <p:sp>
        <p:nvSpPr>
          <p:cNvPr id="284" name="Google Shape;284;p30"/>
          <p:cNvSpPr txBox="1"/>
          <p:nvPr/>
        </p:nvSpPr>
        <p:spPr>
          <a:xfrm>
            <a:off x="2671650" y="2486275"/>
            <a:ext cx="1488900" cy="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 by updating the Session ‘addressList’ with the latest arrayList from the model</a:t>
            </a:r>
            <a:endParaRPr sz="900">
              <a:solidFill>
                <a:schemeClr val="dk1"/>
              </a:solidFill>
            </a:endParaRPr>
          </a:p>
        </p:txBody>
      </p:sp>
      <p:cxnSp>
        <p:nvCxnSpPr>
          <p:cNvPr id="285" name="Google Shape;285;p30"/>
          <p:cNvCxnSpPr>
            <a:stCxn id="268" idx="3"/>
            <a:endCxn id="272"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286" name="Google Shape;286;p30"/>
          <p:cNvSpPr txBox="1"/>
          <p:nvPr/>
        </p:nvSpPr>
        <p:spPr>
          <a:xfrm>
            <a:off x="7608050" y="1795750"/>
            <a:ext cx="10287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latest data of user’s addresses</a:t>
            </a:r>
            <a:endParaRPr sz="900">
              <a:solidFill>
                <a:schemeClr val="dk1"/>
              </a:solidFill>
            </a:endParaRPr>
          </a:p>
        </p:txBody>
      </p:sp>
      <p:cxnSp>
        <p:nvCxnSpPr>
          <p:cNvPr id="287" name="Google Shape;287;p30"/>
          <p:cNvCxnSpPr>
            <a:stCxn id="266" idx="3"/>
            <a:endCxn id="267"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288" name="Google Shape;288;p30"/>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289" name="Google Shape;289;p30"/>
          <p:cNvSpPr txBox="1"/>
          <p:nvPr/>
        </p:nvSpPr>
        <p:spPr>
          <a:xfrm>
            <a:off x="2671650" y="191850"/>
            <a:ext cx="25497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UserDetails &amp; </a:t>
            </a:r>
            <a:r>
              <a:rPr lang="en" sz="900">
                <a:highlight>
                  <a:srgbClr val="D9D9D9"/>
                </a:highlight>
              </a:rPr>
              <a:t>UserAddresses object are used</a:t>
            </a:r>
            <a:endParaRPr sz="900">
              <a:highlight>
                <a:srgbClr val="D9D9D9"/>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a:t>
            </a:r>
            <a:r>
              <a:rPr lang="en"/>
              <a:t>User Addresses</a:t>
            </a:r>
            <a:endParaRPr/>
          </a:p>
        </p:txBody>
      </p:sp>
      <p:sp>
        <p:nvSpPr>
          <p:cNvPr id="295" name="Google Shape;295;p31"/>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299" name="Google Shape;299;p31"/>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300" name="Google Shape;300;p31"/>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301" name="Google Shape;301;p31"/>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302" name="Google Shape;302;p31"/>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303" name="Google Shape;303;p31"/>
          <p:cNvCxnSpPr>
            <a:stCxn id="304" idx="0"/>
            <a:endCxn id="295"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p31"/>
          <p:cNvCxnSpPr>
            <a:stCxn id="295" idx="0"/>
            <a:endCxn id="296" idx="1"/>
          </p:cNvCxnSpPr>
          <p:nvPr/>
        </p:nvCxnSpPr>
        <p:spPr>
          <a:xfrm rot="-5400000">
            <a:off x="1854325" y="1420075"/>
            <a:ext cx="1354800" cy="1681200"/>
          </a:xfrm>
          <a:prstGeom prst="bentConnector2">
            <a:avLst/>
          </a:prstGeom>
          <a:noFill/>
          <a:ln cap="flat" cmpd="sng" w="9525">
            <a:solidFill>
              <a:schemeClr val="dk2"/>
            </a:solidFill>
            <a:prstDash val="solid"/>
            <a:round/>
            <a:headEnd len="med" w="med" type="none"/>
            <a:tailEnd len="med" w="med" type="triangle"/>
          </a:ln>
        </p:spPr>
      </p:cxnSp>
      <p:cxnSp>
        <p:nvCxnSpPr>
          <p:cNvPr id="306" name="Google Shape;306;p31"/>
          <p:cNvCxnSpPr>
            <a:stCxn id="296" idx="3"/>
            <a:endCxn id="297"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307" name="Google Shape;307;p31"/>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308" name="Google Shape;308;p31"/>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309" name="Google Shape;309;p31"/>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Update Address</a:t>
            </a:r>
            <a:endParaRPr sz="900">
              <a:solidFill>
                <a:schemeClr val="dk1"/>
              </a:solidFill>
            </a:endParaRPr>
          </a:p>
        </p:txBody>
      </p:sp>
      <p:sp>
        <p:nvSpPr>
          <p:cNvPr id="310" name="Google Shape;310;p31"/>
          <p:cNvSpPr txBox="1"/>
          <p:nvPr/>
        </p:nvSpPr>
        <p:spPr>
          <a:xfrm>
            <a:off x="85375" y="978800"/>
            <a:ext cx="1605900" cy="19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/UpdateUserAddresses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Parameter:</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Gets Form Action (</a:t>
            </a:r>
            <a:r>
              <a:rPr lang="en" sz="900">
                <a:solidFill>
                  <a:srgbClr val="FFFFFF"/>
                </a:solidFill>
                <a:highlight>
                  <a:srgbClr val="000000"/>
                </a:highlight>
              </a:rPr>
              <a:t>Update </a:t>
            </a:r>
            <a:r>
              <a:rPr lang="en" sz="900">
                <a:solidFill>
                  <a:srgbClr val="FFFFFF"/>
                </a:solidFill>
              </a:rPr>
              <a:t>/ Delete)</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Gets the form values (Address information)</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t/>
            </a:r>
            <a:endParaRPr sz="900">
              <a:solidFill>
                <a:srgbClr val="FFFFFF"/>
              </a:solidFill>
            </a:endParaRPr>
          </a:p>
        </p:txBody>
      </p:sp>
      <p:sp>
        <p:nvSpPr>
          <p:cNvPr id="311" name="Google Shape;311;p31"/>
          <p:cNvSpPr txBox="1"/>
          <p:nvPr/>
        </p:nvSpPr>
        <p:spPr>
          <a:xfrm>
            <a:off x="5133650" y="211375"/>
            <a:ext cx="28968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a:t>
            </a:r>
            <a:endParaRPr sz="8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Object: UserAddresses</a:t>
            </a:r>
            <a:endParaRPr sz="900">
              <a:solidFill>
                <a:schemeClr val="dk1"/>
              </a:solidFill>
            </a:endParaRPr>
          </a:p>
          <a:p>
            <a:pPr indent="0" lvl="0" marL="0" rtl="0" algn="l">
              <a:spcBef>
                <a:spcPts val="0"/>
              </a:spcBef>
              <a:spcAft>
                <a:spcPts val="0"/>
              </a:spcAft>
              <a:buNone/>
            </a:pPr>
            <a:r>
              <a:rPr lang="en" sz="900">
                <a:solidFill>
                  <a:schemeClr val="dk1"/>
                </a:solidFill>
              </a:rPr>
              <a:t>Model: UserAddressesFromDB</a:t>
            </a:r>
            <a:endParaRPr sz="900">
              <a:solidFill>
                <a:schemeClr val="dk1"/>
              </a:solidFill>
            </a:endParaRPr>
          </a:p>
          <a:p>
            <a:pPr indent="0" lvl="0" marL="0" rtl="0" algn="l">
              <a:spcBef>
                <a:spcPts val="0"/>
              </a:spcBef>
              <a:spcAft>
                <a:spcPts val="0"/>
              </a:spcAft>
              <a:buNone/>
            </a:pPr>
            <a:r>
              <a:rPr lang="en" sz="900">
                <a:solidFill>
                  <a:schemeClr val="dk1"/>
                </a:solidFill>
              </a:rPr>
              <a:t>Method: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updateUserAddressesToDB</a:t>
            </a:r>
            <a:endParaRPr sz="900">
              <a:solidFill>
                <a:schemeClr val="dk1"/>
              </a:solidFill>
            </a:endParaRPr>
          </a:p>
        </p:txBody>
      </p:sp>
      <p:sp>
        <p:nvSpPr>
          <p:cNvPr id="312" name="Google Shape;312;p31"/>
          <p:cNvSpPr txBox="1"/>
          <p:nvPr/>
        </p:nvSpPr>
        <p:spPr>
          <a:xfrm>
            <a:off x="4122200" y="3419125"/>
            <a:ext cx="2603700" cy="14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The Method #1 above returns a Boolean value. This is after it pings the Database and updates the user’s address in the DB.</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In the controller, i</a:t>
            </a:r>
            <a:r>
              <a:rPr lang="en" sz="1000">
                <a:solidFill>
                  <a:schemeClr val="dk1"/>
                </a:solidFill>
              </a:rPr>
              <a:t>f true, it redirects to the /getUserAddresses servlet so that it can reload the list of Addresses. Otherwise, it redirects to the editUserAddresses.jsp with an error in the parameter.</a:t>
            </a:r>
            <a:endParaRPr sz="1000">
              <a:solidFill>
                <a:schemeClr val="dk1"/>
              </a:solidFill>
            </a:endParaRPr>
          </a:p>
        </p:txBody>
      </p:sp>
      <p:sp>
        <p:nvSpPr>
          <p:cNvPr id="313" name="Google Shape;313;p31"/>
          <p:cNvSpPr txBox="1"/>
          <p:nvPr/>
        </p:nvSpPr>
        <p:spPr>
          <a:xfrm>
            <a:off x="2671650" y="2486275"/>
            <a:ext cx="1488900" cy="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redirects to another Controllers that updates the session ‘addressList’ and redirects to the view.</a:t>
            </a:r>
            <a:endParaRPr sz="900">
              <a:solidFill>
                <a:schemeClr val="dk1"/>
              </a:solidFill>
            </a:endParaRPr>
          </a:p>
        </p:txBody>
      </p:sp>
      <p:cxnSp>
        <p:nvCxnSpPr>
          <p:cNvPr id="314" name="Google Shape;314;p31"/>
          <p:cNvCxnSpPr>
            <a:stCxn id="297" idx="3"/>
            <a:endCxn id="301"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315" name="Google Shape;315;p31"/>
          <p:cNvSpPr txBox="1"/>
          <p:nvPr/>
        </p:nvSpPr>
        <p:spPr>
          <a:xfrm>
            <a:off x="7593250" y="2010375"/>
            <a:ext cx="1028700" cy="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updates the address data</a:t>
            </a:r>
            <a:endParaRPr sz="900">
              <a:solidFill>
                <a:schemeClr val="dk1"/>
              </a:solidFill>
            </a:endParaRPr>
          </a:p>
        </p:txBody>
      </p:sp>
      <p:cxnSp>
        <p:nvCxnSpPr>
          <p:cNvPr id="316" name="Google Shape;316;p31"/>
          <p:cNvCxnSpPr>
            <a:stCxn id="295" idx="3"/>
            <a:endCxn id="296"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317" name="Google Shape;317;p31"/>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MVC Utilisation</a:t>
            </a:r>
            <a:endParaRPr/>
          </a:p>
        </p:txBody>
      </p:sp>
      <p:sp>
        <p:nvSpPr>
          <p:cNvPr id="66" name="Google Shape;66;p14"/>
          <p:cNvSpPr txBox="1"/>
          <p:nvPr>
            <p:ph idx="1" type="body"/>
          </p:nvPr>
        </p:nvSpPr>
        <p:spPr>
          <a:xfrm>
            <a:off x="311700" y="1152475"/>
            <a:ext cx="8520600" cy="22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Features that utilise MVC(s):</a:t>
            </a:r>
            <a:endParaRPr sz="1000"/>
          </a:p>
          <a:p>
            <a:pPr indent="0" lvl="0" marL="0" rtl="0" algn="l">
              <a:spcBef>
                <a:spcPts val="1600"/>
              </a:spcBef>
              <a:spcAft>
                <a:spcPts val="1600"/>
              </a:spcAft>
              <a:buNone/>
            </a:pPr>
            <a:r>
              <a:t/>
            </a:r>
            <a:endParaRPr sz="1000"/>
          </a:p>
        </p:txBody>
      </p:sp>
      <p:sp>
        <p:nvSpPr>
          <p:cNvPr id="67" name="Google Shape;67;p14"/>
          <p:cNvSpPr txBox="1"/>
          <p:nvPr/>
        </p:nvSpPr>
        <p:spPr>
          <a:xfrm>
            <a:off x="311700" y="3628000"/>
            <a:ext cx="4093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accent3"/>
              </a:solidFill>
              <a:latin typeface="Average"/>
              <a:ea typeface="Average"/>
              <a:cs typeface="Average"/>
              <a:sym typeface="Average"/>
            </a:endParaRPr>
          </a:p>
          <a:p>
            <a:pPr indent="0" lvl="0" marL="0" rtl="0" algn="l">
              <a:lnSpc>
                <a:spcPct val="115000"/>
              </a:lnSpc>
              <a:spcBef>
                <a:spcPts val="1600"/>
              </a:spcBef>
              <a:spcAft>
                <a:spcPts val="1600"/>
              </a:spcAft>
              <a:buNone/>
            </a:pPr>
            <a:r>
              <a:rPr lang="en" sz="1000">
                <a:solidFill>
                  <a:schemeClr val="accent3"/>
                </a:solidFill>
                <a:latin typeface="Average"/>
                <a:ea typeface="Average"/>
                <a:cs typeface="Average"/>
                <a:sym typeface="Average"/>
              </a:rPr>
              <a:t>Advanced : REST, Other features converted to MVC, Search Customer</a:t>
            </a:r>
            <a:endParaRPr/>
          </a:p>
        </p:txBody>
      </p:sp>
      <p:sp>
        <p:nvSpPr>
          <p:cNvPr id="68" name="Google Shape;68;p14"/>
          <p:cNvSpPr txBox="1"/>
          <p:nvPr/>
        </p:nvSpPr>
        <p:spPr>
          <a:xfrm>
            <a:off x="3971925" y="1500200"/>
            <a:ext cx="3000000" cy="1425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000">
                <a:solidFill>
                  <a:schemeClr val="accent3"/>
                </a:solidFill>
                <a:latin typeface="Average"/>
                <a:ea typeface="Average"/>
                <a:cs typeface="Average"/>
                <a:sym typeface="Average"/>
              </a:rPr>
              <a:t>Admin:</a:t>
            </a:r>
            <a:endParaRPr b="1"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Adding a new Category</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Adding a new Customer</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Adding a new Product</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Retrieving sitewide Orders</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Deleting a Category</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Deleting a Product</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Search Product</a:t>
            </a:r>
            <a:endParaRPr sz="1000">
              <a:solidFill>
                <a:schemeClr val="accent3"/>
              </a:solidFill>
              <a:latin typeface="Average"/>
              <a:ea typeface="Average"/>
              <a:cs typeface="Average"/>
              <a:sym typeface="Average"/>
            </a:endParaRPr>
          </a:p>
        </p:txBody>
      </p:sp>
      <p:sp>
        <p:nvSpPr>
          <p:cNvPr id="69" name="Google Shape;69;p14"/>
          <p:cNvSpPr txBox="1"/>
          <p:nvPr/>
        </p:nvSpPr>
        <p:spPr>
          <a:xfrm>
            <a:off x="311700" y="1500200"/>
            <a:ext cx="3610200" cy="1939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000">
                <a:solidFill>
                  <a:schemeClr val="accent3"/>
                </a:solidFill>
                <a:latin typeface="Average"/>
                <a:ea typeface="Average"/>
                <a:cs typeface="Average"/>
                <a:sym typeface="Average"/>
              </a:rPr>
              <a:t>User:</a:t>
            </a:r>
            <a:endParaRPr b="1"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Add item to shopping Cart</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Managing items in the shopping Cart</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Creating a successful order</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Retrieving User Addresses, Updating User Addresses</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Retrieving User Profile, Updating User Profile</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Retrieving User Orders</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Search User (Advanced?)</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Retrieving Categories, Products (Advanced ?)</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Reset Password (Advanced ?)</a:t>
            </a:r>
            <a:endParaRPr sz="1000">
              <a:solidFill>
                <a:schemeClr val="accent3"/>
              </a:solidFill>
              <a:latin typeface="Average"/>
              <a:ea typeface="Average"/>
              <a:cs typeface="Average"/>
              <a:sym typeface="Average"/>
            </a:endParaRPr>
          </a:p>
          <a:p>
            <a:pPr indent="-292100" lvl="0" marL="457200" rtl="0" algn="l">
              <a:lnSpc>
                <a:spcPct val="115000"/>
              </a:lnSpc>
              <a:spcBef>
                <a:spcPts val="0"/>
              </a:spcBef>
              <a:spcAft>
                <a:spcPts val="0"/>
              </a:spcAft>
              <a:buClr>
                <a:schemeClr val="accent3"/>
              </a:buClr>
              <a:buSzPts val="1000"/>
              <a:buFont typeface="Average"/>
              <a:buAutoNum type="arabicPeriod"/>
            </a:pPr>
            <a:r>
              <a:rPr lang="en" sz="1000">
                <a:solidFill>
                  <a:schemeClr val="accent3"/>
                </a:solidFill>
                <a:latin typeface="Average"/>
                <a:ea typeface="Average"/>
                <a:cs typeface="Average"/>
                <a:sym typeface="Average"/>
              </a:rPr>
              <a:t>Verifying Login (Advanced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2"/>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a:t>
            </a:r>
            <a:r>
              <a:rPr lang="en"/>
              <a:t> User Addresses</a:t>
            </a:r>
            <a:endParaRPr/>
          </a:p>
        </p:txBody>
      </p:sp>
      <p:sp>
        <p:nvSpPr>
          <p:cNvPr id="323" name="Google Shape;323;p32"/>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327" name="Google Shape;327;p32"/>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328" name="Google Shape;328;p32"/>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329" name="Google Shape;329;p32"/>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330" name="Google Shape;330;p32"/>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331" name="Google Shape;331;p32"/>
          <p:cNvCxnSpPr>
            <a:stCxn id="332" idx="0"/>
            <a:endCxn id="323"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p32"/>
          <p:cNvCxnSpPr>
            <a:stCxn id="323" idx="0"/>
            <a:endCxn id="324" idx="1"/>
          </p:cNvCxnSpPr>
          <p:nvPr/>
        </p:nvCxnSpPr>
        <p:spPr>
          <a:xfrm rot="-5400000">
            <a:off x="1854325" y="1420075"/>
            <a:ext cx="1354800" cy="1681200"/>
          </a:xfrm>
          <a:prstGeom prst="bentConnector2">
            <a:avLst/>
          </a:prstGeom>
          <a:noFill/>
          <a:ln cap="flat" cmpd="sng" w="9525">
            <a:solidFill>
              <a:schemeClr val="dk2"/>
            </a:solidFill>
            <a:prstDash val="solid"/>
            <a:round/>
            <a:headEnd len="med" w="med" type="none"/>
            <a:tailEnd len="med" w="med" type="triangle"/>
          </a:ln>
        </p:spPr>
      </p:cxnSp>
      <p:cxnSp>
        <p:nvCxnSpPr>
          <p:cNvPr id="334" name="Google Shape;334;p32"/>
          <p:cNvCxnSpPr>
            <a:stCxn id="324" idx="3"/>
            <a:endCxn id="325"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335" name="Google Shape;335;p32"/>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336" name="Google Shape;336;p32"/>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337" name="Google Shape;337;p32"/>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Delete Address</a:t>
            </a:r>
            <a:endParaRPr sz="900">
              <a:solidFill>
                <a:schemeClr val="dk1"/>
              </a:solidFill>
            </a:endParaRPr>
          </a:p>
        </p:txBody>
      </p:sp>
      <p:sp>
        <p:nvSpPr>
          <p:cNvPr id="338" name="Google Shape;338;p32"/>
          <p:cNvSpPr txBox="1"/>
          <p:nvPr/>
        </p:nvSpPr>
        <p:spPr>
          <a:xfrm>
            <a:off x="85375" y="930050"/>
            <a:ext cx="1605900" cy="19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/UpdateUserAddresses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Parameter:</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Gets Form Action (Update / </a:t>
            </a:r>
            <a:r>
              <a:rPr lang="en" sz="900">
                <a:solidFill>
                  <a:srgbClr val="FFFFFF"/>
                </a:solidFill>
                <a:highlight>
                  <a:srgbClr val="000000"/>
                </a:highlight>
              </a:rPr>
              <a:t>Delete</a:t>
            </a:r>
            <a:r>
              <a:rPr lang="en" sz="900">
                <a:solidFill>
                  <a:srgbClr val="FFFFFF"/>
                </a:solidFill>
              </a:rPr>
              <a:t>)</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Gets the address database index from the form submitted</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t/>
            </a:r>
            <a:endParaRPr sz="900">
              <a:solidFill>
                <a:srgbClr val="FFFFFF"/>
              </a:solidFill>
            </a:endParaRPr>
          </a:p>
        </p:txBody>
      </p:sp>
      <p:sp>
        <p:nvSpPr>
          <p:cNvPr id="339" name="Google Shape;339;p32"/>
          <p:cNvSpPr txBox="1"/>
          <p:nvPr/>
        </p:nvSpPr>
        <p:spPr>
          <a:xfrm>
            <a:off x="5133650" y="211375"/>
            <a:ext cx="28968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a:t>
            </a:r>
            <a:endParaRPr sz="8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Object: UserAddresses</a:t>
            </a:r>
            <a:endParaRPr sz="900">
              <a:solidFill>
                <a:schemeClr val="dk1"/>
              </a:solidFill>
            </a:endParaRPr>
          </a:p>
          <a:p>
            <a:pPr indent="0" lvl="0" marL="0" rtl="0" algn="l">
              <a:spcBef>
                <a:spcPts val="0"/>
              </a:spcBef>
              <a:spcAft>
                <a:spcPts val="0"/>
              </a:spcAft>
              <a:buNone/>
            </a:pPr>
            <a:r>
              <a:rPr lang="en" sz="900">
                <a:solidFill>
                  <a:schemeClr val="dk1"/>
                </a:solidFill>
              </a:rPr>
              <a:t>Model: UserAddressesFromDB</a:t>
            </a:r>
            <a:endParaRPr sz="900">
              <a:solidFill>
                <a:schemeClr val="dk1"/>
              </a:solidFill>
            </a:endParaRPr>
          </a:p>
          <a:p>
            <a:pPr indent="0" lvl="0" marL="0" rtl="0" algn="l">
              <a:spcBef>
                <a:spcPts val="0"/>
              </a:spcBef>
              <a:spcAft>
                <a:spcPts val="0"/>
              </a:spcAft>
              <a:buNone/>
            </a:pPr>
            <a:r>
              <a:rPr lang="en" sz="900">
                <a:solidFill>
                  <a:schemeClr val="dk1"/>
                </a:solidFill>
              </a:rPr>
              <a:t>Method: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deleteAddressFromDB</a:t>
            </a:r>
            <a:endParaRPr sz="900">
              <a:solidFill>
                <a:schemeClr val="dk1"/>
              </a:solidFill>
            </a:endParaRPr>
          </a:p>
        </p:txBody>
      </p:sp>
      <p:sp>
        <p:nvSpPr>
          <p:cNvPr id="340" name="Google Shape;340;p32"/>
          <p:cNvSpPr txBox="1"/>
          <p:nvPr/>
        </p:nvSpPr>
        <p:spPr>
          <a:xfrm>
            <a:off x="4462625" y="3401859"/>
            <a:ext cx="2263200" cy="17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Method #1 above returns an integer (delete count). If it is more than 0, it means successful else unsuccessful. This is after it deletes the user’s address in the Database.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In the controller, if the method returns a success ( &gt; 0), we redirect to the /getUserAddresses servlet else </a:t>
            </a:r>
            <a:r>
              <a:rPr lang="en" sz="900">
                <a:solidFill>
                  <a:schemeClr val="dk1"/>
                </a:solidFill>
              </a:rPr>
              <a:t>it redirects to the editUserAddresses.jsp with an error in the parameter.</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341" name="Google Shape;341;p32"/>
          <p:cNvSpPr txBox="1"/>
          <p:nvPr/>
        </p:nvSpPr>
        <p:spPr>
          <a:xfrm>
            <a:off x="2671650" y="2486275"/>
            <a:ext cx="1488900" cy="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redirects to another Controllers that updates the session ‘addressList’ and redirects to the view.</a:t>
            </a:r>
            <a:endParaRPr sz="900">
              <a:solidFill>
                <a:schemeClr val="dk1"/>
              </a:solidFill>
            </a:endParaRPr>
          </a:p>
        </p:txBody>
      </p:sp>
      <p:cxnSp>
        <p:nvCxnSpPr>
          <p:cNvPr id="342" name="Google Shape;342;p32"/>
          <p:cNvCxnSpPr>
            <a:stCxn id="325" idx="3"/>
            <a:endCxn id="329"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343" name="Google Shape;343;p32"/>
          <p:cNvSpPr txBox="1"/>
          <p:nvPr/>
        </p:nvSpPr>
        <p:spPr>
          <a:xfrm>
            <a:off x="7593250" y="2010375"/>
            <a:ext cx="1028700" cy="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updates the address data</a:t>
            </a:r>
            <a:endParaRPr sz="900">
              <a:solidFill>
                <a:schemeClr val="dk1"/>
              </a:solidFill>
            </a:endParaRPr>
          </a:p>
        </p:txBody>
      </p:sp>
      <p:cxnSp>
        <p:nvCxnSpPr>
          <p:cNvPr id="344" name="Google Shape;344;p32"/>
          <p:cNvCxnSpPr>
            <a:stCxn id="323" idx="3"/>
            <a:endCxn id="324"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345" name="Google Shape;345;p32"/>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3"/>
          <p:cNvPicPr preferRelativeResize="0"/>
          <p:nvPr/>
        </p:nvPicPr>
        <p:blipFill>
          <a:blip r:embed="rId3">
            <a:alphaModFix/>
          </a:blip>
          <a:stretch>
            <a:fillRect/>
          </a:stretch>
        </p:blipFill>
        <p:spPr>
          <a:xfrm>
            <a:off x="43425" y="43425"/>
            <a:ext cx="4996549" cy="2266800"/>
          </a:xfrm>
          <a:prstGeom prst="rect">
            <a:avLst/>
          </a:prstGeom>
          <a:noFill/>
          <a:ln>
            <a:noFill/>
          </a:ln>
        </p:spPr>
      </p:pic>
      <p:pic>
        <p:nvPicPr>
          <p:cNvPr id="351" name="Google Shape;351;p33"/>
          <p:cNvPicPr preferRelativeResize="0"/>
          <p:nvPr/>
        </p:nvPicPr>
        <p:blipFill>
          <a:blip r:embed="rId4">
            <a:alphaModFix/>
          </a:blip>
          <a:stretch>
            <a:fillRect/>
          </a:stretch>
        </p:blipFill>
        <p:spPr>
          <a:xfrm>
            <a:off x="4548375" y="43425"/>
            <a:ext cx="4552200" cy="4315475"/>
          </a:xfrm>
          <a:prstGeom prst="rect">
            <a:avLst/>
          </a:prstGeom>
          <a:noFill/>
          <a:ln>
            <a:noFill/>
          </a:ln>
        </p:spPr>
      </p:pic>
      <p:sp>
        <p:nvSpPr>
          <p:cNvPr id="352" name="Google Shape;352;p33"/>
          <p:cNvSpPr txBox="1"/>
          <p:nvPr/>
        </p:nvSpPr>
        <p:spPr>
          <a:xfrm>
            <a:off x="5971730" y="3472610"/>
            <a:ext cx="2673600" cy="427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txBox="1"/>
          <p:nvPr/>
        </p:nvSpPr>
        <p:spPr>
          <a:xfrm>
            <a:off x="2448925" y="3118400"/>
            <a:ext cx="2025000" cy="12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buttons redirect to the servlet to update the Addresses or to Delete them.</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 reset button does not redirect to the servlet but just resets the form to its original input</a:t>
            </a:r>
            <a:endParaRPr sz="9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Orders</a:t>
            </a:r>
            <a:endParaRPr/>
          </a:p>
        </p:txBody>
      </p:sp>
      <p:sp>
        <p:nvSpPr>
          <p:cNvPr id="359" name="Google Shape;359;p34"/>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363" name="Google Shape;363;p34"/>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364" name="Google Shape;364;p34"/>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365" name="Google Shape;365;p34"/>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366" name="Google Shape;366;p34"/>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367" name="Google Shape;367;p34"/>
          <p:cNvCxnSpPr>
            <a:stCxn id="368" idx="0"/>
            <a:endCxn id="359"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369" name="Google Shape;369;p34"/>
          <p:cNvCxnSpPr>
            <a:stCxn id="359" idx="0"/>
            <a:endCxn id="360" idx="1"/>
          </p:cNvCxnSpPr>
          <p:nvPr/>
        </p:nvCxnSpPr>
        <p:spPr>
          <a:xfrm rot="-5400000">
            <a:off x="1854325" y="1420075"/>
            <a:ext cx="1354800" cy="1681200"/>
          </a:xfrm>
          <a:prstGeom prst="bentConnector2">
            <a:avLst/>
          </a:prstGeom>
          <a:noFill/>
          <a:ln cap="flat" cmpd="sng" w="9525">
            <a:solidFill>
              <a:schemeClr val="dk2"/>
            </a:solidFill>
            <a:prstDash val="solid"/>
            <a:round/>
            <a:headEnd len="med" w="med" type="none"/>
            <a:tailEnd len="med" w="med" type="triangle"/>
          </a:ln>
        </p:spPr>
      </p:cxnSp>
      <p:cxnSp>
        <p:nvCxnSpPr>
          <p:cNvPr id="370" name="Google Shape;370;p34"/>
          <p:cNvCxnSpPr>
            <a:stCxn id="360" idx="3"/>
            <a:endCxn id="361"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371" name="Google Shape;371;p34"/>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372" name="Google Shape;372;p34"/>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373" name="Google Shape;373;p34"/>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View Orders</a:t>
            </a:r>
            <a:endParaRPr sz="900">
              <a:solidFill>
                <a:schemeClr val="dk1"/>
              </a:solidFill>
            </a:endParaRPr>
          </a:p>
        </p:txBody>
      </p:sp>
      <p:sp>
        <p:nvSpPr>
          <p:cNvPr id="374" name="Google Shape;374;p34"/>
          <p:cNvSpPr txBox="1"/>
          <p:nvPr/>
        </p:nvSpPr>
        <p:spPr>
          <a:xfrm>
            <a:off x="393225" y="1691050"/>
            <a:ext cx="1665300" cy="1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/getUserOrders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t/>
            </a:r>
            <a:endParaRPr sz="900">
              <a:solidFill>
                <a:srgbClr val="FFFFFF"/>
              </a:solidFill>
            </a:endParaRPr>
          </a:p>
        </p:txBody>
      </p:sp>
      <p:sp>
        <p:nvSpPr>
          <p:cNvPr id="375" name="Google Shape;375;p34"/>
          <p:cNvSpPr txBox="1"/>
          <p:nvPr/>
        </p:nvSpPr>
        <p:spPr>
          <a:xfrm>
            <a:off x="5161763" y="-17525"/>
            <a:ext cx="2896800" cy="15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a:t>
            </a:r>
            <a:endParaRPr sz="8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Object: OrderDetails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Model: UserOrdersFromDB</a:t>
            </a:r>
            <a:endParaRPr sz="900">
              <a:solidFill>
                <a:schemeClr val="dk1"/>
              </a:solidFill>
            </a:endParaRPr>
          </a:p>
          <a:p>
            <a:pPr indent="0" lvl="0" marL="0" rtl="0" algn="l">
              <a:spcBef>
                <a:spcPts val="0"/>
              </a:spcBef>
              <a:spcAft>
                <a:spcPts val="0"/>
              </a:spcAft>
              <a:buNone/>
            </a:pPr>
            <a:r>
              <a:rPr lang="en" sz="900">
                <a:solidFill>
                  <a:schemeClr val="dk1"/>
                </a:solidFill>
              </a:rPr>
              <a:t>Method: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getOrdersFromDB</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getOrderItemsFromDB</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getAddressListForOrdersFromDB</a:t>
            </a:r>
            <a:endParaRPr sz="900">
              <a:solidFill>
                <a:schemeClr val="dk1"/>
              </a:solidFill>
            </a:endParaRPr>
          </a:p>
        </p:txBody>
      </p:sp>
      <p:sp>
        <p:nvSpPr>
          <p:cNvPr id="376" name="Google Shape;376;p34"/>
          <p:cNvSpPr txBox="1"/>
          <p:nvPr/>
        </p:nvSpPr>
        <p:spPr>
          <a:xfrm>
            <a:off x="4249375" y="3468500"/>
            <a:ext cx="2360100" cy="15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Method 1 Execution: Returns an ArrayList of OrderDetails object that contains all the Orders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Method 2 Execution:  Returns an ArrayList of allProducts object that contains all the products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Method 3 Execution: Returns an ArrayList of UserAddresses object that contains all the Order’s  Addresses that are in use</a:t>
            </a:r>
            <a:endParaRPr sz="900">
              <a:solidFill>
                <a:schemeClr val="dk1"/>
              </a:solidFill>
            </a:endParaRPr>
          </a:p>
        </p:txBody>
      </p:sp>
      <p:sp>
        <p:nvSpPr>
          <p:cNvPr id="377" name="Google Shape;377;p34"/>
          <p:cNvSpPr txBox="1"/>
          <p:nvPr/>
        </p:nvSpPr>
        <p:spPr>
          <a:xfrm>
            <a:off x="2665660" y="2351289"/>
            <a:ext cx="1605900" cy="11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 by updating the Session ‘ordersList’, ‘orderItemsList’, ‘orderShippingInfoList’ with the latest arrayList from the model’s methods</a:t>
            </a:r>
            <a:endParaRPr sz="900">
              <a:solidFill>
                <a:schemeClr val="dk1"/>
              </a:solidFill>
            </a:endParaRPr>
          </a:p>
        </p:txBody>
      </p:sp>
      <p:cxnSp>
        <p:nvCxnSpPr>
          <p:cNvPr id="378" name="Google Shape;378;p34"/>
          <p:cNvCxnSpPr>
            <a:stCxn id="361" idx="3"/>
            <a:endCxn id="365"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379" name="Google Shape;379;p34"/>
          <p:cNvSpPr txBox="1"/>
          <p:nvPr/>
        </p:nvSpPr>
        <p:spPr>
          <a:xfrm>
            <a:off x="7608050" y="1795750"/>
            <a:ext cx="10287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latest data of user’s orders</a:t>
            </a:r>
            <a:endParaRPr sz="900">
              <a:solidFill>
                <a:schemeClr val="dk1"/>
              </a:solidFill>
            </a:endParaRPr>
          </a:p>
        </p:txBody>
      </p:sp>
      <p:cxnSp>
        <p:nvCxnSpPr>
          <p:cNvPr id="380" name="Google Shape;380;p34"/>
          <p:cNvCxnSpPr>
            <a:stCxn id="359" idx="3"/>
            <a:endCxn id="360"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381" name="Google Shape;381;p34"/>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382" name="Google Shape;382;p34"/>
          <p:cNvSpPr txBox="1"/>
          <p:nvPr/>
        </p:nvSpPr>
        <p:spPr>
          <a:xfrm>
            <a:off x="2443050" y="191850"/>
            <a:ext cx="25497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allProducts, </a:t>
            </a:r>
            <a:r>
              <a:rPr lang="en" sz="900">
                <a:highlight>
                  <a:srgbClr val="D9D9D9"/>
                </a:highlight>
              </a:rPr>
              <a:t>UserDetails &amp; OrderDetails object are used</a:t>
            </a:r>
            <a:endParaRPr sz="900">
              <a:highlight>
                <a:srgbClr val="D9D9D9"/>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35"/>
          <p:cNvPicPr preferRelativeResize="0"/>
          <p:nvPr/>
        </p:nvPicPr>
        <p:blipFill>
          <a:blip r:embed="rId3">
            <a:alphaModFix/>
          </a:blip>
          <a:stretch>
            <a:fillRect/>
          </a:stretch>
        </p:blipFill>
        <p:spPr>
          <a:xfrm>
            <a:off x="495625" y="261450"/>
            <a:ext cx="3843024" cy="4504349"/>
          </a:xfrm>
          <a:prstGeom prst="rect">
            <a:avLst/>
          </a:prstGeom>
          <a:noFill/>
          <a:ln>
            <a:noFill/>
          </a:ln>
        </p:spPr>
      </p:pic>
      <p:pic>
        <p:nvPicPr>
          <p:cNvPr id="388" name="Google Shape;388;p35"/>
          <p:cNvPicPr preferRelativeResize="0"/>
          <p:nvPr/>
        </p:nvPicPr>
        <p:blipFill>
          <a:blip r:embed="rId4">
            <a:alphaModFix/>
          </a:blip>
          <a:stretch>
            <a:fillRect/>
          </a:stretch>
        </p:blipFill>
        <p:spPr>
          <a:xfrm>
            <a:off x="4649475" y="261450"/>
            <a:ext cx="3828350" cy="4504350"/>
          </a:xfrm>
          <a:prstGeom prst="rect">
            <a:avLst/>
          </a:prstGeom>
          <a:noFill/>
          <a:ln>
            <a:noFill/>
          </a:ln>
        </p:spPr>
      </p:pic>
      <p:sp>
        <p:nvSpPr>
          <p:cNvPr id="389" name="Google Shape;389;p35"/>
          <p:cNvSpPr txBox="1"/>
          <p:nvPr/>
        </p:nvSpPr>
        <p:spPr>
          <a:xfrm>
            <a:off x="552148" y="2299982"/>
            <a:ext cx="3697800" cy="2247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txBox="1"/>
          <p:nvPr/>
        </p:nvSpPr>
        <p:spPr>
          <a:xfrm>
            <a:off x="2303550" y="1520150"/>
            <a:ext cx="19464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order card shows the basic details.Upon clicking it will open up a modal that displays the order details.</a:t>
            </a:r>
            <a:endParaRPr sz="900"/>
          </a:p>
          <a:p>
            <a:pPr indent="0" lvl="0" marL="0" rtl="0" algn="l">
              <a:spcBef>
                <a:spcPts val="0"/>
              </a:spcBef>
              <a:spcAft>
                <a:spcPts val="0"/>
              </a:spcAft>
              <a:buNone/>
            </a:pPr>
            <a:r>
              <a:t/>
            </a:r>
            <a:endParaRPr sz="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6"/>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Profile</a:t>
            </a:r>
            <a:endParaRPr/>
          </a:p>
        </p:txBody>
      </p:sp>
      <p:sp>
        <p:nvSpPr>
          <p:cNvPr id="396" name="Google Shape;396;p36"/>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6"/>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6"/>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400" name="Google Shape;400;p36"/>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401" name="Google Shape;401;p36"/>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402" name="Google Shape;402;p36"/>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403" name="Google Shape;403;p36"/>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404" name="Google Shape;404;p36"/>
          <p:cNvCxnSpPr>
            <a:stCxn id="405" idx="0"/>
            <a:endCxn id="396"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36"/>
          <p:cNvCxnSpPr>
            <a:stCxn id="396" idx="0"/>
            <a:endCxn id="397" idx="1"/>
          </p:cNvCxnSpPr>
          <p:nvPr/>
        </p:nvCxnSpPr>
        <p:spPr>
          <a:xfrm rot="-5400000">
            <a:off x="1854325" y="1420075"/>
            <a:ext cx="1354800" cy="1681200"/>
          </a:xfrm>
          <a:prstGeom prst="bentConnector2">
            <a:avLst/>
          </a:prstGeom>
          <a:noFill/>
          <a:ln cap="flat" cmpd="sng" w="9525">
            <a:solidFill>
              <a:schemeClr val="dk2"/>
            </a:solidFill>
            <a:prstDash val="solid"/>
            <a:round/>
            <a:headEnd len="med" w="med" type="none"/>
            <a:tailEnd len="med" w="med" type="triangle"/>
          </a:ln>
        </p:spPr>
      </p:cxnSp>
      <p:cxnSp>
        <p:nvCxnSpPr>
          <p:cNvPr id="407" name="Google Shape;407;p36"/>
          <p:cNvCxnSpPr>
            <a:stCxn id="397" idx="3"/>
            <a:endCxn id="398"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408" name="Google Shape;408;p36"/>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409" name="Google Shape;409;p36"/>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410" name="Google Shape;410;p36"/>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View Orders</a:t>
            </a:r>
            <a:endParaRPr sz="900">
              <a:solidFill>
                <a:schemeClr val="dk1"/>
              </a:solidFill>
            </a:endParaRPr>
          </a:p>
        </p:txBody>
      </p:sp>
      <p:sp>
        <p:nvSpPr>
          <p:cNvPr id="411" name="Google Shape;411;p36"/>
          <p:cNvSpPr txBox="1"/>
          <p:nvPr/>
        </p:nvSpPr>
        <p:spPr>
          <a:xfrm>
            <a:off x="393225" y="1691050"/>
            <a:ext cx="1665300" cy="1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/updateUserProfile</a:t>
            </a:r>
            <a:endParaRPr sz="900">
              <a:solidFill>
                <a:srgbClr val="FFFFFF"/>
              </a:solidFill>
            </a:endParaRPr>
          </a:p>
          <a:p>
            <a:pPr indent="0" lvl="0" marL="0" rtl="0" algn="l">
              <a:spcBef>
                <a:spcPts val="0"/>
              </a:spcBef>
              <a:spcAft>
                <a:spcPts val="0"/>
              </a:spcAft>
              <a:buNone/>
            </a:pPr>
            <a:r>
              <a:rPr lang="en" sz="900">
                <a:solidFill>
                  <a:srgbClr val="FFFFFF"/>
                </a:solidFill>
              </a:rPr>
              <a:t>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t/>
            </a:r>
            <a:endParaRPr sz="900">
              <a:solidFill>
                <a:srgbClr val="FFFFFF"/>
              </a:solidFill>
            </a:endParaRPr>
          </a:p>
        </p:txBody>
      </p:sp>
      <p:sp>
        <p:nvSpPr>
          <p:cNvPr id="412" name="Google Shape;412;p36"/>
          <p:cNvSpPr txBox="1"/>
          <p:nvPr/>
        </p:nvSpPr>
        <p:spPr>
          <a:xfrm>
            <a:off x="5161763" y="-17525"/>
            <a:ext cx="2896800" cy="15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a:t>
            </a:r>
            <a:endParaRPr sz="8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Object: OrderDetails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Model: processEditProfileDB</a:t>
            </a:r>
            <a:endParaRPr sz="900">
              <a:solidFill>
                <a:schemeClr val="dk1"/>
              </a:solidFill>
            </a:endParaRPr>
          </a:p>
          <a:p>
            <a:pPr indent="0" lvl="0" marL="0" rtl="0" algn="l">
              <a:spcBef>
                <a:spcPts val="0"/>
              </a:spcBef>
              <a:spcAft>
                <a:spcPts val="0"/>
              </a:spcAft>
              <a:buNone/>
            </a:pPr>
            <a:r>
              <a:rPr lang="en" sz="900">
                <a:solidFill>
                  <a:schemeClr val="dk1"/>
                </a:solidFill>
              </a:rPr>
              <a:t>Method: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updateUserToDB</a:t>
            </a:r>
            <a:endParaRPr sz="900">
              <a:solidFill>
                <a:schemeClr val="dk1"/>
              </a:solidFill>
            </a:endParaRPr>
          </a:p>
        </p:txBody>
      </p:sp>
      <p:sp>
        <p:nvSpPr>
          <p:cNvPr id="413" name="Google Shape;413;p36"/>
          <p:cNvSpPr txBox="1"/>
          <p:nvPr/>
        </p:nvSpPr>
        <p:spPr>
          <a:xfrm>
            <a:off x="4249375" y="3468500"/>
            <a:ext cx="2360100" cy="9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Method 1 Execution: Takes in the form parameters such as the user’s city, address, etc and updates it to the Database. It then returns a user details object.</a:t>
            </a:r>
            <a:endParaRPr sz="900">
              <a:solidFill>
                <a:schemeClr val="dk1"/>
              </a:solidFill>
            </a:endParaRPr>
          </a:p>
        </p:txBody>
      </p:sp>
      <p:sp>
        <p:nvSpPr>
          <p:cNvPr id="414" name="Google Shape;414;p36"/>
          <p:cNvSpPr txBox="1"/>
          <p:nvPr/>
        </p:nvSpPr>
        <p:spPr>
          <a:xfrm>
            <a:off x="2665274" y="2616546"/>
            <a:ext cx="1605900" cy="7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 by updating the Session of the user’s data. It redirects back to the edit profile page</a:t>
            </a:r>
            <a:endParaRPr sz="900">
              <a:solidFill>
                <a:schemeClr val="dk1"/>
              </a:solidFill>
            </a:endParaRPr>
          </a:p>
        </p:txBody>
      </p:sp>
      <p:cxnSp>
        <p:nvCxnSpPr>
          <p:cNvPr id="415" name="Google Shape;415;p36"/>
          <p:cNvCxnSpPr>
            <a:stCxn id="398" idx="3"/>
            <a:endCxn id="402"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416" name="Google Shape;416;p36"/>
          <p:cNvSpPr txBox="1"/>
          <p:nvPr/>
        </p:nvSpPr>
        <p:spPr>
          <a:xfrm>
            <a:off x="7608050" y="1795750"/>
            <a:ext cx="10287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updates the user’s data with the latest changes</a:t>
            </a:r>
            <a:endParaRPr sz="900">
              <a:solidFill>
                <a:schemeClr val="dk1"/>
              </a:solidFill>
            </a:endParaRPr>
          </a:p>
        </p:txBody>
      </p:sp>
      <p:cxnSp>
        <p:nvCxnSpPr>
          <p:cNvPr id="417" name="Google Shape;417;p36"/>
          <p:cNvCxnSpPr>
            <a:stCxn id="396" idx="3"/>
            <a:endCxn id="397"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418" name="Google Shape;418;p36"/>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419" name="Google Shape;419;p36"/>
          <p:cNvSpPr txBox="1"/>
          <p:nvPr/>
        </p:nvSpPr>
        <p:spPr>
          <a:xfrm>
            <a:off x="2443050" y="191850"/>
            <a:ext cx="25497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UserDetails object is used</a:t>
            </a:r>
            <a:endParaRPr sz="900">
              <a:highlight>
                <a:srgbClr val="D9D9D9"/>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37"/>
          <p:cNvPicPr preferRelativeResize="0"/>
          <p:nvPr/>
        </p:nvPicPr>
        <p:blipFill>
          <a:blip r:embed="rId3">
            <a:alphaModFix/>
          </a:blip>
          <a:stretch>
            <a:fillRect/>
          </a:stretch>
        </p:blipFill>
        <p:spPr>
          <a:xfrm>
            <a:off x="2341525" y="321000"/>
            <a:ext cx="6650074" cy="4501505"/>
          </a:xfrm>
          <a:prstGeom prst="rect">
            <a:avLst/>
          </a:prstGeom>
          <a:noFill/>
          <a:ln>
            <a:noFill/>
          </a:ln>
        </p:spPr>
      </p:pic>
      <p:sp>
        <p:nvSpPr>
          <p:cNvPr id="425" name="Google Shape;425;p37"/>
          <p:cNvSpPr txBox="1"/>
          <p:nvPr/>
        </p:nvSpPr>
        <p:spPr>
          <a:xfrm>
            <a:off x="6549147" y="4137220"/>
            <a:ext cx="1089900" cy="334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txBox="1"/>
          <p:nvPr/>
        </p:nvSpPr>
        <p:spPr>
          <a:xfrm>
            <a:off x="316525" y="2047575"/>
            <a:ext cx="2025000" cy="12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button redirects to the servlet to update the customer’s information by overwriting the session after calling the utility bean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 reset button simply resets the form input to its original data</a:t>
            </a:r>
            <a:endParaRPr sz="9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8"/>
          <p:cNvSpPr txBox="1"/>
          <p:nvPr>
            <p:ph type="title"/>
          </p:nvPr>
        </p:nvSpPr>
        <p:spPr>
          <a:xfrm>
            <a:off x="355975" y="6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a:t>
            </a:r>
            <a:endParaRPr/>
          </a:p>
        </p:txBody>
      </p:sp>
      <p:sp>
        <p:nvSpPr>
          <p:cNvPr id="432" name="Google Shape;43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3" name="Google Shape;433;p38"/>
          <p:cNvPicPr preferRelativeResize="0"/>
          <p:nvPr/>
        </p:nvPicPr>
        <p:blipFill>
          <a:blip r:embed="rId3">
            <a:alphaModFix/>
          </a:blip>
          <a:stretch>
            <a:fillRect/>
          </a:stretch>
        </p:blipFill>
        <p:spPr>
          <a:xfrm>
            <a:off x="171863" y="711400"/>
            <a:ext cx="8800274" cy="43123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9"/>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(Get, Inquire &amp; Report)</a:t>
            </a:r>
            <a:endParaRPr sz="2400"/>
          </a:p>
          <a:p>
            <a:pPr indent="0" lvl="0" marL="0" rtl="0" algn="l">
              <a:spcBef>
                <a:spcPts val="0"/>
              </a:spcBef>
              <a:spcAft>
                <a:spcPts val="0"/>
              </a:spcAft>
              <a:buNone/>
            </a:pPr>
            <a:r>
              <a:t/>
            </a:r>
            <a:endParaRPr/>
          </a:p>
        </p:txBody>
      </p:sp>
      <p:sp>
        <p:nvSpPr>
          <p:cNvPr id="439" name="Google Shape;439;p39"/>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443" name="Google Shape;443;p39"/>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444" name="Google Shape;444;p39"/>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445" name="Google Shape;445;p39"/>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446" name="Google Shape;446;p39"/>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447" name="Google Shape;447;p39"/>
          <p:cNvCxnSpPr>
            <a:stCxn id="448" idx="0"/>
            <a:endCxn id="439"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p39"/>
          <p:cNvCxnSpPr>
            <a:stCxn id="439" idx="0"/>
            <a:endCxn id="443"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450" name="Google Shape;450;p39"/>
          <p:cNvCxnSpPr>
            <a:stCxn id="440" idx="3"/>
            <a:endCxn id="441"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451" name="Google Shape;451;p39"/>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452" name="Google Shape;452;p39"/>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453" name="Google Shape;453;p39"/>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View All Products</a:t>
            </a:r>
            <a:endParaRPr sz="900">
              <a:solidFill>
                <a:schemeClr val="dk1"/>
              </a:solidFill>
            </a:endParaRPr>
          </a:p>
        </p:txBody>
      </p:sp>
      <p:sp>
        <p:nvSpPr>
          <p:cNvPr id="454" name="Google Shape;454;p39"/>
          <p:cNvSpPr txBox="1"/>
          <p:nvPr/>
        </p:nvSpPr>
        <p:spPr>
          <a:xfrm>
            <a:off x="137175" y="1414125"/>
            <a:ext cx="1681200" cy="16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../../../../adminGetAllProducts</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Gets the </a:t>
            </a:r>
            <a:r>
              <a:rPr lang="en" sz="900">
                <a:solidFill>
                  <a:srgbClr val="FFFFFF"/>
                </a:solidFill>
              </a:rPr>
              <a:t>parameter</a:t>
            </a:r>
            <a:r>
              <a:rPr lang="en" sz="900">
                <a:solidFill>
                  <a:srgbClr val="FFFFFF"/>
                </a:solidFill>
              </a:rPr>
              <a:t> of the button value &amp; page number to display correct table. </a:t>
            </a:r>
            <a:endParaRPr sz="900">
              <a:solidFill>
                <a:srgbClr val="FFFFFF"/>
              </a:solidFill>
            </a:endParaRPr>
          </a:p>
        </p:txBody>
      </p:sp>
      <p:sp>
        <p:nvSpPr>
          <p:cNvPr id="455" name="Google Shape;455;p39"/>
          <p:cNvSpPr txBox="1"/>
          <p:nvPr/>
        </p:nvSpPr>
        <p:spPr>
          <a:xfrm>
            <a:off x="5210001" y="844425"/>
            <a:ext cx="2686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getInquireReportProductsFromDB.java</a:t>
            </a:r>
            <a:endParaRPr sz="900">
              <a:solidFill>
                <a:schemeClr val="dk1"/>
              </a:solidFill>
            </a:endParaRPr>
          </a:p>
          <a:p>
            <a:pPr indent="0" lvl="0" marL="0" rtl="0" algn="l">
              <a:spcBef>
                <a:spcPts val="0"/>
              </a:spcBef>
              <a:spcAft>
                <a:spcPts val="0"/>
              </a:spcAft>
              <a:buNone/>
            </a:pPr>
            <a:r>
              <a:rPr lang="en" sz="900">
                <a:solidFill>
                  <a:schemeClr val="dk1"/>
                </a:solidFill>
              </a:rPr>
              <a:t>Selects product information from the database</a:t>
            </a:r>
            <a:endParaRPr sz="900">
              <a:solidFill>
                <a:schemeClr val="dk1"/>
              </a:solidFill>
            </a:endParaRPr>
          </a:p>
        </p:txBody>
      </p:sp>
      <p:sp>
        <p:nvSpPr>
          <p:cNvPr id="456" name="Google Shape;456;p39"/>
          <p:cNvSpPr txBox="1"/>
          <p:nvPr/>
        </p:nvSpPr>
        <p:spPr>
          <a:xfrm>
            <a:off x="4929200" y="3419125"/>
            <a:ext cx="17967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Gathers data &amp; store in productsList array.</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productsList attribute is then set with the array. </a:t>
            </a:r>
            <a:endParaRPr sz="1000">
              <a:solidFill>
                <a:schemeClr val="dk1"/>
              </a:solidFill>
            </a:endParaRPr>
          </a:p>
        </p:txBody>
      </p:sp>
      <p:sp>
        <p:nvSpPr>
          <p:cNvPr id="457" name="Google Shape;457;p39"/>
          <p:cNvSpPr txBox="1"/>
          <p:nvPr/>
        </p:nvSpPr>
        <p:spPr>
          <a:xfrm>
            <a:off x="2680975" y="3463275"/>
            <a:ext cx="21321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 received from the attribute and redirects back to AdminViewAllProducts.jsp</a:t>
            </a:r>
            <a:endParaRPr sz="900">
              <a:solidFill>
                <a:schemeClr val="dk1"/>
              </a:solidFill>
            </a:endParaRPr>
          </a:p>
        </p:txBody>
      </p:sp>
      <p:cxnSp>
        <p:nvCxnSpPr>
          <p:cNvPr id="458" name="Google Shape;458;p39"/>
          <p:cNvCxnSpPr>
            <a:stCxn id="441" idx="3"/>
            <a:endCxn id="445"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459" name="Google Shape;459;p39"/>
          <p:cNvSpPr txBox="1"/>
          <p:nvPr/>
        </p:nvSpPr>
        <p:spPr>
          <a:xfrm>
            <a:off x="7608050" y="1795749"/>
            <a:ext cx="10287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data base on table type.Sets the all Products getter/setter</a:t>
            </a:r>
            <a:endParaRPr sz="900">
              <a:solidFill>
                <a:schemeClr val="dk1"/>
              </a:solidFill>
            </a:endParaRPr>
          </a:p>
        </p:txBody>
      </p:sp>
      <p:cxnSp>
        <p:nvCxnSpPr>
          <p:cNvPr id="460" name="Google Shape;460;p39"/>
          <p:cNvCxnSpPr>
            <a:stCxn id="439" idx="3"/>
            <a:endCxn id="440"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461" name="Google Shape;461;p39"/>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0"/>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(Get, Inquire &amp; Report)</a:t>
            </a:r>
            <a:endParaRPr sz="2400"/>
          </a:p>
          <a:p>
            <a:pPr indent="0" lvl="0" marL="0" rtl="0" algn="l">
              <a:spcBef>
                <a:spcPts val="0"/>
              </a:spcBef>
              <a:spcAft>
                <a:spcPts val="0"/>
              </a:spcAft>
              <a:buNone/>
            </a:pPr>
            <a:r>
              <a:t/>
            </a:r>
            <a:endParaRPr/>
          </a:p>
        </p:txBody>
      </p:sp>
      <p:sp>
        <p:nvSpPr>
          <p:cNvPr id="467" name="Google Shape;467;p40"/>
          <p:cNvSpPr txBox="1"/>
          <p:nvPr/>
        </p:nvSpPr>
        <p:spPr>
          <a:xfrm>
            <a:off x="117850" y="1894350"/>
            <a:ext cx="2025000" cy="13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Gets the table in rows of 5.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Displays product information, image and viewing the product page.</a:t>
            </a:r>
            <a:endParaRPr sz="900">
              <a:solidFill>
                <a:schemeClr val="dk1"/>
              </a:solidFill>
            </a:endParaRPr>
          </a:p>
        </p:txBody>
      </p:sp>
      <p:grpSp>
        <p:nvGrpSpPr>
          <p:cNvPr id="468" name="Google Shape;468;p40"/>
          <p:cNvGrpSpPr/>
          <p:nvPr/>
        </p:nvGrpSpPr>
        <p:grpSpPr>
          <a:xfrm>
            <a:off x="2142862" y="914449"/>
            <a:ext cx="6689435" cy="3314623"/>
            <a:chOff x="1706025" y="1082325"/>
            <a:chExt cx="7126276" cy="3636050"/>
          </a:xfrm>
        </p:grpSpPr>
        <p:pic>
          <p:nvPicPr>
            <p:cNvPr id="469" name="Google Shape;469;p40"/>
            <p:cNvPicPr preferRelativeResize="0"/>
            <p:nvPr/>
          </p:nvPicPr>
          <p:blipFill>
            <a:blip r:embed="rId3">
              <a:alphaModFix/>
            </a:blip>
            <a:stretch>
              <a:fillRect/>
            </a:stretch>
          </p:blipFill>
          <p:spPr>
            <a:xfrm>
              <a:off x="1706025" y="1082325"/>
              <a:ext cx="7126276" cy="3636049"/>
            </a:xfrm>
            <a:prstGeom prst="rect">
              <a:avLst/>
            </a:prstGeom>
            <a:noFill/>
            <a:ln>
              <a:noFill/>
            </a:ln>
          </p:spPr>
        </p:pic>
        <p:sp>
          <p:nvSpPr>
            <p:cNvPr id="470" name="Google Shape;470;p40"/>
            <p:cNvSpPr txBox="1"/>
            <p:nvPr/>
          </p:nvSpPr>
          <p:spPr>
            <a:xfrm>
              <a:off x="1706025" y="2157875"/>
              <a:ext cx="7126200" cy="2560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1"/>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(Get, Inquire &amp; Report)</a:t>
            </a:r>
            <a:endParaRPr sz="2400"/>
          </a:p>
          <a:p>
            <a:pPr indent="0" lvl="0" marL="0" rtl="0" algn="l">
              <a:spcBef>
                <a:spcPts val="0"/>
              </a:spcBef>
              <a:spcAft>
                <a:spcPts val="0"/>
              </a:spcAft>
              <a:buNone/>
            </a:pPr>
            <a:r>
              <a:t/>
            </a:r>
            <a:endParaRPr/>
          </a:p>
        </p:txBody>
      </p:sp>
      <p:sp>
        <p:nvSpPr>
          <p:cNvPr id="476" name="Google Shape;476;p41"/>
          <p:cNvSpPr txBox="1"/>
          <p:nvPr/>
        </p:nvSpPr>
        <p:spPr>
          <a:xfrm>
            <a:off x="214300" y="2104500"/>
            <a:ext cx="1885800" cy="9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Sets the type of table to display.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By default, table will be set to view all products.</a:t>
            </a:r>
            <a:endParaRPr sz="900"/>
          </a:p>
        </p:txBody>
      </p:sp>
      <p:grpSp>
        <p:nvGrpSpPr>
          <p:cNvPr id="477" name="Google Shape;477;p41"/>
          <p:cNvGrpSpPr/>
          <p:nvPr/>
        </p:nvGrpSpPr>
        <p:grpSpPr>
          <a:xfrm>
            <a:off x="2025278" y="897525"/>
            <a:ext cx="6807019" cy="3348438"/>
            <a:chOff x="1706025" y="1082325"/>
            <a:chExt cx="7126276" cy="3636049"/>
          </a:xfrm>
        </p:grpSpPr>
        <p:pic>
          <p:nvPicPr>
            <p:cNvPr id="478" name="Google Shape;478;p41"/>
            <p:cNvPicPr preferRelativeResize="0"/>
            <p:nvPr/>
          </p:nvPicPr>
          <p:blipFill>
            <a:blip r:embed="rId3">
              <a:alphaModFix/>
            </a:blip>
            <a:stretch>
              <a:fillRect/>
            </a:stretch>
          </p:blipFill>
          <p:spPr>
            <a:xfrm>
              <a:off x="1706025" y="1082325"/>
              <a:ext cx="7126276" cy="3636049"/>
            </a:xfrm>
            <a:prstGeom prst="rect">
              <a:avLst/>
            </a:prstGeom>
            <a:noFill/>
            <a:ln>
              <a:noFill/>
            </a:ln>
          </p:spPr>
        </p:pic>
        <p:sp>
          <p:nvSpPr>
            <p:cNvPr id="479" name="Google Shape;479;p41"/>
            <p:cNvSpPr txBox="1"/>
            <p:nvPr/>
          </p:nvSpPr>
          <p:spPr>
            <a:xfrm>
              <a:off x="1706025" y="1778775"/>
              <a:ext cx="7126200" cy="321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MAIN FEATURES</a:t>
            </a:r>
            <a:endParaRPr/>
          </a:p>
        </p:txBody>
      </p:sp>
      <p:sp>
        <p:nvSpPr>
          <p:cNvPr id="75" name="Google Shape;75;p15"/>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MVC</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(Get, Inquire &amp; Report)</a:t>
            </a:r>
            <a:endParaRPr sz="2400"/>
          </a:p>
          <a:p>
            <a:pPr indent="0" lvl="0" marL="0" rtl="0" algn="l">
              <a:spcBef>
                <a:spcPts val="0"/>
              </a:spcBef>
              <a:spcAft>
                <a:spcPts val="0"/>
              </a:spcAft>
              <a:buNone/>
            </a:pPr>
            <a:r>
              <a:t/>
            </a:r>
            <a:endParaRPr/>
          </a:p>
        </p:txBody>
      </p:sp>
      <p:sp>
        <p:nvSpPr>
          <p:cNvPr id="485" name="Google Shape;485;p42"/>
          <p:cNvSpPr txBox="1"/>
          <p:nvPr/>
        </p:nvSpPr>
        <p:spPr>
          <a:xfrm>
            <a:off x="171425" y="2104500"/>
            <a:ext cx="2046600" cy="9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best selling product is clicked, it displays the best selling products based on quantity</a:t>
            </a:r>
            <a:endParaRPr sz="900"/>
          </a:p>
        </p:txBody>
      </p:sp>
      <p:grpSp>
        <p:nvGrpSpPr>
          <p:cNvPr id="486" name="Google Shape;486;p42"/>
          <p:cNvGrpSpPr/>
          <p:nvPr/>
        </p:nvGrpSpPr>
        <p:grpSpPr>
          <a:xfrm>
            <a:off x="2218034" y="1039452"/>
            <a:ext cx="6750117" cy="3064587"/>
            <a:chOff x="1706100" y="1114525"/>
            <a:chExt cx="7262876" cy="3587249"/>
          </a:xfrm>
        </p:grpSpPr>
        <p:pic>
          <p:nvPicPr>
            <p:cNvPr id="487" name="Google Shape;487;p42"/>
            <p:cNvPicPr preferRelativeResize="0"/>
            <p:nvPr/>
          </p:nvPicPr>
          <p:blipFill>
            <a:blip r:embed="rId3">
              <a:alphaModFix/>
            </a:blip>
            <a:stretch>
              <a:fillRect/>
            </a:stretch>
          </p:blipFill>
          <p:spPr>
            <a:xfrm>
              <a:off x="1706100" y="1114525"/>
              <a:ext cx="7262876" cy="3587249"/>
            </a:xfrm>
            <a:prstGeom prst="rect">
              <a:avLst/>
            </a:prstGeom>
            <a:noFill/>
            <a:ln>
              <a:noFill/>
            </a:ln>
          </p:spPr>
        </p:pic>
        <p:sp>
          <p:nvSpPr>
            <p:cNvPr id="488" name="Google Shape;488;p42"/>
            <p:cNvSpPr txBox="1"/>
            <p:nvPr/>
          </p:nvSpPr>
          <p:spPr>
            <a:xfrm>
              <a:off x="1864525" y="1703775"/>
              <a:ext cx="1736100" cy="321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3"/>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(Get, Inquire &amp; Report)</a:t>
            </a:r>
            <a:endParaRPr sz="2400"/>
          </a:p>
          <a:p>
            <a:pPr indent="0" lvl="0" marL="0" rtl="0" algn="l">
              <a:spcBef>
                <a:spcPts val="0"/>
              </a:spcBef>
              <a:spcAft>
                <a:spcPts val="0"/>
              </a:spcAft>
              <a:buNone/>
            </a:pPr>
            <a:r>
              <a:t/>
            </a:r>
            <a:endParaRPr/>
          </a:p>
        </p:txBody>
      </p:sp>
      <p:sp>
        <p:nvSpPr>
          <p:cNvPr id="494" name="Google Shape;494;p43"/>
          <p:cNvSpPr txBox="1"/>
          <p:nvPr/>
        </p:nvSpPr>
        <p:spPr>
          <a:xfrm>
            <a:off x="235725" y="2104500"/>
            <a:ext cx="2068200" cy="9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best selling product is clicked, it displays the worst selling products based on quantity</a:t>
            </a:r>
            <a:endParaRPr sz="900"/>
          </a:p>
        </p:txBody>
      </p:sp>
      <p:grpSp>
        <p:nvGrpSpPr>
          <p:cNvPr id="495" name="Google Shape;495;p43"/>
          <p:cNvGrpSpPr/>
          <p:nvPr/>
        </p:nvGrpSpPr>
        <p:grpSpPr>
          <a:xfrm>
            <a:off x="2261050" y="844263"/>
            <a:ext cx="6775452" cy="3454967"/>
            <a:chOff x="1845428" y="1091804"/>
            <a:chExt cx="7252678" cy="3635659"/>
          </a:xfrm>
        </p:grpSpPr>
        <p:pic>
          <p:nvPicPr>
            <p:cNvPr id="496" name="Google Shape;496;p43"/>
            <p:cNvPicPr preferRelativeResize="0"/>
            <p:nvPr/>
          </p:nvPicPr>
          <p:blipFill>
            <a:blip r:embed="rId3">
              <a:alphaModFix/>
            </a:blip>
            <a:stretch>
              <a:fillRect/>
            </a:stretch>
          </p:blipFill>
          <p:spPr>
            <a:xfrm>
              <a:off x="1845428" y="1091804"/>
              <a:ext cx="7252678" cy="3635659"/>
            </a:xfrm>
            <a:prstGeom prst="rect">
              <a:avLst/>
            </a:prstGeom>
            <a:noFill/>
            <a:ln>
              <a:noFill/>
            </a:ln>
          </p:spPr>
        </p:pic>
        <p:sp>
          <p:nvSpPr>
            <p:cNvPr id="497" name="Google Shape;497;p43"/>
            <p:cNvSpPr txBox="1"/>
            <p:nvPr/>
          </p:nvSpPr>
          <p:spPr>
            <a:xfrm>
              <a:off x="3750475" y="1693100"/>
              <a:ext cx="1725300" cy="3000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4"/>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(Get, Inquire &amp; Report)</a:t>
            </a:r>
            <a:endParaRPr sz="2400"/>
          </a:p>
          <a:p>
            <a:pPr indent="0" lvl="0" marL="0" rtl="0" algn="l">
              <a:spcBef>
                <a:spcPts val="0"/>
              </a:spcBef>
              <a:spcAft>
                <a:spcPts val="0"/>
              </a:spcAft>
              <a:buNone/>
            </a:pPr>
            <a:r>
              <a:t/>
            </a:r>
            <a:endParaRPr/>
          </a:p>
        </p:txBody>
      </p:sp>
      <p:sp>
        <p:nvSpPr>
          <p:cNvPr id="503" name="Google Shape;503;p44"/>
          <p:cNvSpPr txBox="1"/>
          <p:nvPr/>
        </p:nvSpPr>
        <p:spPr>
          <a:xfrm>
            <a:off x="107150" y="782925"/>
            <a:ext cx="2003700" cy="9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When products with low stocks is clicked, the stock threshold is displayed.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User is to type in the amount that they define as low stock.</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Amount with quantity lower than the amount will be displayed</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Result on the right display product with less than 500 quantity</a:t>
            </a:r>
            <a:endParaRPr sz="1000">
              <a:solidFill>
                <a:schemeClr val="dk1"/>
              </a:solidFill>
            </a:endParaRPr>
          </a:p>
        </p:txBody>
      </p:sp>
      <p:grpSp>
        <p:nvGrpSpPr>
          <p:cNvPr id="504" name="Google Shape;504;p44"/>
          <p:cNvGrpSpPr/>
          <p:nvPr/>
        </p:nvGrpSpPr>
        <p:grpSpPr>
          <a:xfrm>
            <a:off x="2110847" y="953684"/>
            <a:ext cx="6816753" cy="712910"/>
            <a:chOff x="1830975" y="855148"/>
            <a:chExt cx="7096350" cy="800752"/>
          </a:xfrm>
        </p:grpSpPr>
        <p:pic>
          <p:nvPicPr>
            <p:cNvPr id="505" name="Google Shape;505;p44"/>
            <p:cNvPicPr preferRelativeResize="0"/>
            <p:nvPr/>
          </p:nvPicPr>
          <p:blipFill>
            <a:blip r:embed="rId3">
              <a:alphaModFix/>
            </a:blip>
            <a:stretch>
              <a:fillRect/>
            </a:stretch>
          </p:blipFill>
          <p:spPr>
            <a:xfrm>
              <a:off x="1830975" y="855148"/>
              <a:ext cx="7096350" cy="800752"/>
            </a:xfrm>
            <a:prstGeom prst="rect">
              <a:avLst/>
            </a:prstGeom>
            <a:noFill/>
            <a:ln>
              <a:noFill/>
            </a:ln>
          </p:spPr>
        </p:pic>
        <p:sp>
          <p:nvSpPr>
            <p:cNvPr id="506" name="Google Shape;506;p44"/>
            <p:cNvSpPr txBox="1"/>
            <p:nvPr/>
          </p:nvSpPr>
          <p:spPr>
            <a:xfrm>
              <a:off x="5389975" y="953700"/>
              <a:ext cx="1736100" cy="321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id="507" name="Google Shape;507;p44"/>
          <p:cNvPicPr preferRelativeResize="0"/>
          <p:nvPr/>
        </p:nvPicPr>
        <p:blipFill>
          <a:blip r:embed="rId4">
            <a:alphaModFix/>
          </a:blip>
          <a:stretch>
            <a:fillRect/>
          </a:stretch>
        </p:blipFill>
        <p:spPr>
          <a:xfrm>
            <a:off x="2110850" y="2273719"/>
            <a:ext cx="6816749" cy="21386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5"/>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(Search Products)</a:t>
            </a:r>
            <a:endParaRPr sz="2400"/>
          </a:p>
          <a:p>
            <a:pPr indent="0" lvl="0" marL="0" rtl="0" algn="l">
              <a:spcBef>
                <a:spcPts val="0"/>
              </a:spcBef>
              <a:spcAft>
                <a:spcPts val="0"/>
              </a:spcAft>
              <a:buNone/>
            </a:pPr>
            <a:r>
              <a:t/>
            </a:r>
            <a:endParaRPr/>
          </a:p>
        </p:txBody>
      </p:sp>
      <p:sp>
        <p:nvSpPr>
          <p:cNvPr id="513" name="Google Shape;513;p45"/>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517" name="Google Shape;517;p45"/>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518" name="Google Shape;518;p45"/>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519" name="Google Shape;519;p45"/>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520" name="Google Shape;520;p45"/>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521" name="Google Shape;521;p45"/>
          <p:cNvCxnSpPr>
            <a:stCxn id="522" idx="0"/>
            <a:endCxn id="513"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523" name="Google Shape;523;p45"/>
          <p:cNvCxnSpPr>
            <a:stCxn id="513" idx="0"/>
            <a:endCxn id="514" idx="1"/>
          </p:cNvCxnSpPr>
          <p:nvPr/>
        </p:nvCxnSpPr>
        <p:spPr>
          <a:xfrm rot="-5400000">
            <a:off x="1854325" y="1420075"/>
            <a:ext cx="1354800" cy="1681200"/>
          </a:xfrm>
          <a:prstGeom prst="bentConnector2">
            <a:avLst/>
          </a:prstGeom>
          <a:noFill/>
          <a:ln cap="flat" cmpd="sng" w="9525">
            <a:solidFill>
              <a:schemeClr val="dk2"/>
            </a:solidFill>
            <a:prstDash val="solid"/>
            <a:round/>
            <a:headEnd len="med" w="med" type="none"/>
            <a:tailEnd len="med" w="med" type="triangle"/>
          </a:ln>
        </p:spPr>
      </p:cxnSp>
      <p:cxnSp>
        <p:nvCxnSpPr>
          <p:cNvPr id="524" name="Google Shape;524;p45"/>
          <p:cNvCxnSpPr>
            <a:stCxn id="514" idx="3"/>
            <a:endCxn id="515"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525" name="Google Shape;525;p45"/>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526" name="Google Shape;526;p45"/>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527" name="Google Shape;527;p45"/>
          <p:cNvSpPr txBox="1"/>
          <p:nvPr/>
        </p:nvSpPr>
        <p:spPr>
          <a:xfrm>
            <a:off x="50225" y="3957013"/>
            <a:ext cx="17454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Search for products</a:t>
            </a:r>
            <a:endParaRPr sz="900">
              <a:solidFill>
                <a:schemeClr val="dk1"/>
              </a:solidFill>
            </a:endParaRPr>
          </a:p>
        </p:txBody>
      </p:sp>
      <p:sp>
        <p:nvSpPr>
          <p:cNvPr id="528" name="Google Shape;528;p45"/>
          <p:cNvSpPr txBox="1"/>
          <p:nvPr/>
        </p:nvSpPr>
        <p:spPr>
          <a:xfrm>
            <a:off x="50225" y="1560525"/>
            <a:ext cx="1605900" cy="13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../../../../searchProduct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Gets the user’s input from search input</a:t>
            </a:r>
            <a:endParaRPr sz="900">
              <a:solidFill>
                <a:srgbClr val="FFFFFF"/>
              </a:solidFill>
            </a:endParaRPr>
          </a:p>
        </p:txBody>
      </p:sp>
      <p:sp>
        <p:nvSpPr>
          <p:cNvPr id="529" name="Google Shape;529;p45"/>
          <p:cNvSpPr txBox="1"/>
          <p:nvPr/>
        </p:nvSpPr>
        <p:spPr>
          <a:xfrm>
            <a:off x="5210001" y="844425"/>
            <a:ext cx="2686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searchProductFromDB.java</a:t>
            </a:r>
            <a:endParaRPr sz="900">
              <a:solidFill>
                <a:schemeClr val="dk1"/>
              </a:solidFill>
            </a:endParaRPr>
          </a:p>
          <a:p>
            <a:pPr indent="0" lvl="0" marL="0" rtl="0" algn="l">
              <a:spcBef>
                <a:spcPts val="0"/>
              </a:spcBef>
              <a:spcAft>
                <a:spcPts val="0"/>
              </a:spcAft>
              <a:buNone/>
            </a:pPr>
            <a:r>
              <a:rPr lang="en" sz="900">
                <a:solidFill>
                  <a:schemeClr val="dk1"/>
                </a:solidFill>
              </a:rPr>
              <a:t>Selects product information from the database</a:t>
            </a:r>
            <a:endParaRPr sz="900">
              <a:solidFill>
                <a:schemeClr val="dk1"/>
              </a:solidFill>
            </a:endParaRPr>
          </a:p>
        </p:txBody>
      </p:sp>
      <p:sp>
        <p:nvSpPr>
          <p:cNvPr id="530" name="Google Shape;530;p45"/>
          <p:cNvSpPr txBox="1"/>
          <p:nvPr/>
        </p:nvSpPr>
        <p:spPr>
          <a:xfrm>
            <a:off x="4655075" y="3419125"/>
            <a:ext cx="20709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Gathers data &amp; store in productsList array.</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productsList attribute is then set with the array. </a:t>
            </a:r>
            <a:endParaRPr sz="1000">
              <a:solidFill>
                <a:schemeClr val="dk1"/>
              </a:solidFill>
            </a:endParaRPr>
          </a:p>
        </p:txBody>
      </p:sp>
      <p:sp>
        <p:nvSpPr>
          <p:cNvPr id="531" name="Google Shape;531;p45"/>
          <p:cNvSpPr txBox="1"/>
          <p:nvPr/>
        </p:nvSpPr>
        <p:spPr>
          <a:xfrm>
            <a:off x="2680975" y="3463275"/>
            <a:ext cx="18909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Redirects back to AdminViewAllProducts.jsp</a:t>
            </a:r>
            <a:endParaRPr sz="900">
              <a:solidFill>
                <a:schemeClr val="dk1"/>
              </a:solidFill>
            </a:endParaRPr>
          </a:p>
        </p:txBody>
      </p:sp>
      <p:cxnSp>
        <p:nvCxnSpPr>
          <p:cNvPr id="532" name="Google Shape;532;p45"/>
          <p:cNvCxnSpPr>
            <a:stCxn id="515" idx="3"/>
            <a:endCxn id="519"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533" name="Google Shape;533;p45"/>
          <p:cNvSpPr txBox="1"/>
          <p:nvPr/>
        </p:nvSpPr>
        <p:spPr>
          <a:xfrm>
            <a:off x="7608050" y="1795749"/>
            <a:ext cx="10287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data base on value searched</a:t>
            </a:r>
            <a:endParaRPr sz="900">
              <a:solidFill>
                <a:schemeClr val="dk1"/>
              </a:solidFill>
            </a:endParaRPr>
          </a:p>
        </p:txBody>
      </p:sp>
      <p:cxnSp>
        <p:nvCxnSpPr>
          <p:cNvPr id="534" name="Google Shape;534;p45"/>
          <p:cNvCxnSpPr>
            <a:stCxn id="513" idx="3"/>
            <a:endCxn id="514"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535" name="Google Shape;535;p45"/>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6"/>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(Search)</a:t>
            </a:r>
            <a:endParaRPr sz="2400"/>
          </a:p>
          <a:p>
            <a:pPr indent="0" lvl="0" marL="0" rtl="0" algn="l">
              <a:spcBef>
                <a:spcPts val="0"/>
              </a:spcBef>
              <a:spcAft>
                <a:spcPts val="0"/>
              </a:spcAft>
              <a:buNone/>
            </a:pPr>
            <a:r>
              <a:t/>
            </a:r>
            <a:endParaRPr/>
          </a:p>
        </p:txBody>
      </p:sp>
      <p:sp>
        <p:nvSpPr>
          <p:cNvPr id="541" name="Google Shape;541;p46"/>
          <p:cNvSpPr txBox="1"/>
          <p:nvPr/>
        </p:nvSpPr>
        <p:spPr>
          <a:xfrm>
            <a:off x="225000" y="2285400"/>
            <a:ext cx="186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When searched, value keyed in will be taken in and sent to be searched by the database</a:t>
            </a:r>
            <a:endParaRPr sz="1000">
              <a:solidFill>
                <a:schemeClr val="dk1"/>
              </a:solidFill>
            </a:endParaRPr>
          </a:p>
        </p:txBody>
      </p:sp>
      <p:grpSp>
        <p:nvGrpSpPr>
          <p:cNvPr id="542" name="Google Shape;542;p46"/>
          <p:cNvGrpSpPr/>
          <p:nvPr/>
        </p:nvGrpSpPr>
        <p:grpSpPr>
          <a:xfrm>
            <a:off x="2132404" y="1037643"/>
            <a:ext cx="6785640" cy="3175362"/>
            <a:chOff x="1706025" y="1082325"/>
            <a:chExt cx="7126276" cy="3636049"/>
          </a:xfrm>
        </p:grpSpPr>
        <p:pic>
          <p:nvPicPr>
            <p:cNvPr id="543" name="Google Shape;543;p46"/>
            <p:cNvPicPr preferRelativeResize="0"/>
            <p:nvPr/>
          </p:nvPicPr>
          <p:blipFill>
            <a:blip r:embed="rId3">
              <a:alphaModFix/>
            </a:blip>
            <a:stretch>
              <a:fillRect/>
            </a:stretch>
          </p:blipFill>
          <p:spPr>
            <a:xfrm>
              <a:off x="1706025" y="1082325"/>
              <a:ext cx="7126276" cy="3636049"/>
            </a:xfrm>
            <a:prstGeom prst="rect">
              <a:avLst/>
            </a:prstGeom>
            <a:noFill/>
            <a:ln>
              <a:noFill/>
            </a:ln>
          </p:spPr>
        </p:pic>
        <p:sp>
          <p:nvSpPr>
            <p:cNvPr id="544" name="Google Shape;544;p46"/>
            <p:cNvSpPr txBox="1"/>
            <p:nvPr/>
          </p:nvSpPr>
          <p:spPr>
            <a:xfrm>
              <a:off x="6579600" y="1082325"/>
              <a:ext cx="2252700" cy="492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7"/>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a:t>
            </a:r>
            <a:r>
              <a:rPr lang="en" sz="2400"/>
              <a:t>Search</a:t>
            </a:r>
            <a:r>
              <a:rPr lang="en" sz="2400"/>
              <a:t>)</a:t>
            </a:r>
            <a:endParaRPr sz="2400"/>
          </a:p>
          <a:p>
            <a:pPr indent="0" lvl="0" marL="0" rtl="0" algn="l">
              <a:spcBef>
                <a:spcPts val="0"/>
              </a:spcBef>
              <a:spcAft>
                <a:spcPts val="0"/>
              </a:spcAft>
              <a:buNone/>
            </a:pPr>
            <a:r>
              <a:t/>
            </a:r>
            <a:endParaRPr/>
          </a:p>
        </p:txBody>
      </p:sp>
      <p:sp>
        <p:nvSpPr>
          <p:cNvPr id="550" name="Google Shape;550;p47"/>
          <p:cNvSpPr txBox="1"/>
          <p:nvPr/>
        </p:nvSpPr>
        <p:spPr>
          <a:xfrm>
            <a:off x="182175" y="2204700"/>
            <a:ext cx="2057400" cy="13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When a valid result is searched, it will display all product that consist of the word searched inside of the table</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We achieve this using the SQL ‘LIKE’ Statement</a:t>
            </a:r>
            <a:endParaRPr sz="1000">
              <a:solidFill>
                <a:schemeClr val="dk1"/>
              </a:solidFill>
            </a:endParaRPr>
          </a:p>
        </p:txBody>
      </p:sp>
      <p:pic>
        <p:nvPicPr>
          <p:cNvPr id="551" name="Google Shape;551;p47"/>
          <p:cNvPicPr preferRelativeResize="0"/>
          <p:nvPr/>
        </p:nvPicPr>
        <p:blipFill>
          <a:blip r:embed="rId3">
            <a:alphaModFix/>
          </a:blip>
          <a:stretch>
            <a:fillRect/>
          </a:stretch>
        </p:blipFill>
        <p:spPr>
          <a:xfrm>
            <a:off x="2239575" y="1420999"/>
            <a:ext cx="6785623" cy="24119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8"/>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(Get, Inquire &amp; Report)</a:t>
            </a:r>
            <a:endParaRPr sz="2400"/>
          </a:p>
          <a:p>
            <a:pPr indent="0" lvl="0" marL="0" rtl="0" algn="l">
              <a:spcBef>
                <a:spcPts val="0"/>
              </a:spcBef>
              <a:spcAft>
                <a:spcPts val="0"/>
              </a:spcAft>
              <a:buNone/>
            </a:pPr>
            <a:r>
              <a:t/>
            </a:r>
            <a:endParaRPr/>
          </a:p>
        </p:txBody>
      </p:sp>
      <p:sp>
        <p:nvSpPr>
          <p:cNvPr id="557" name="Google Shape;557;p48"/>
          <p:cNvSpPr txBox="1"/>
          <p:nvPr/>
        </p:nvSpPr>
        <p:spPr>
          <a:xfrm>
            <a:off x="235725" y="1982388"/>
            <a:ext cx="18861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When a result is searched and it does not exists, it will display a modal informing that product does not exists</a:t>
            </a:r>
            <a:endParaRPr sz="1000">
              <a:solidFill>
                <a:srgbClr val="FFFFFF"/>
              </a:solidFill>
            </a:endParaRPr>
          </a:p>
        </p:txBody>
      </p:sp>
      <p:pic>
        <p:nvPicPr>
          <p:cNvPr id="558" name="Google Shape;558;p48"/>
          <p:cNvPicPr preferRelativeResize="0"/>
          <p:nvPr/>
        </p:nvPicPr>
        <p:blipFill>
          <a:blip r:embed="rId3">
            <a:alphaModFix/>
          </a:blip>
          <a:stretch>
            <a:fillRect/>
          </a:stretch>
        </p:blipFill>
        <p:spPr>
          <a:xfrm>
            <a:off x="2196700" y="1011575"/>
            <a:ext cx="6757973" cy="3120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9"/>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Admin Product Management (Update)</a:t>
            </a:r>
            <a:endParaRPr sz="2400"/>
          </a:p>
          <a:p>
            <a:pPr indent="0" lvl="0" marL="0" rtl="0" algn="l">
              <a:spcBef>
                <a:spcPts val="0"/>
              </a:spcBef>
              <a:spcAft>
                <a:spcPts val="0"/>
              </a:spcAft>
              <a:buNone/>
            </a:pPr>
            <a:r>
              <a:t/>
            </a:r>
            <a:endParaRPr/>
          </a:p>
        </p:txBody>
      </p:sp>
      <p:sp>
        <p:nvSpPr>
          <p:cNvPr id="564" name="Google Shape;564;p49"/>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568" name="Google Shape;568;p49"/>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569" name="Google Shape;569;p49"/>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570" name="Google Shape;570;p49"/>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571" name="Google Shape;571;p49"/>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572" name="Google Shape;572;p49"/>
          <p:cNvCxnSpPr>
            <a:stCxn id="573" idx="0"/>
            <a:endCxn id="564"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49"/>
          <p:cNvCxnSpPr>
            <a:stCxn id="564" idx="0"/>
            <a:endCxn id="565" idx="1"/>
          </p:cNvCxnSpPr>
          <p:nvPr/>
        </p:nvCxnSpPr>
        <p:spPr>
          <a:xfrm rot="-5400000">
            <a:off x="1854325" y="1420075"/>
            <a:ext cx="1354800" cy="1681200"/>
          </a:xfrm>
          <a:prstGeom prst="bentConnector2">
            <a:avLst/>
          </a:prstGeom>
          <a:noFill/>
          <a:ln cap="flat" cmpd="sng" w="9525">
            <a:solidFill>
              <a:schemeClr val="dk2"/>
            </a:solidFill>
            <a:prstDash val="solid"/>
            <a:round/>
            <a:headEnd len="med" w="med" type="none"/>
            <a:tailEnd len="med" w="med" type="triangle"/>
          </a:ln>
        </p:spPr>
      </p:cxnSp>
      <p:cxnSp>
        <p:nvCxnSpPr>
          <p:cNvPr id="575" name="Google Shape;575;p49"/>
          <p:cNvCxnSpPr>
            <a:stCxn id="565" idx="3"/>
            <a:endCxn id="566"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576" name="Google Shape;576;p49"/>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577" name="Google Shape;577;p49"/>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578" name="Google Shape;578;p49"/>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Update Product</a:t>
            </a:r>
            <a:endParaRPr sz="900">
              <a:solidFill>
                <a:schemeClr val="dk1"/>
              </a:solidFill>
            </a:endParaRPr>
          </a:p>
        </p:txBody>
      </p:sp>
      <p:sp>
        <p:nvSpPr>
          <p:cNvPr id="579" name="Google Shape;579;p49"/>
          <p:cNvSpPr txBox="1"/>
          <p:nvPr/>
        </p:nvSpPr>
        <p:spPr>
          <a:xfrm>
            <a:off x="86300" y="945050"/>
            <a:ext cx="1681200" cy="18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800">
                <a:solidFill>
                  <a:srgbClr val="FFFFFF"/>
                </a:solidFill>
              </a:rPr>
              <a:t>Servlet 1: /adminUpdateProduct</a:t>
            </a:r>
            <a:endParaRPr sz="800">
              <a:solidFill>
                <a:srgbClr val="FFFFFF"/>
              </a:solidFill>
            </a:endParaRPr>
          </a:p>
          <a:p>
            <a:pPr indent="0" lvl="0" marL="0" rtl="0" algn="l">
              <a:spcBef>
                <a:spcPts val="0"/>
              </a:spcBef>
              <a:spcAft>
                <a:spcPts val="0"/>
              </a:spcAft>
              <a:buNone/>
            </a:pPr>
            <a:r>
              <a:t/>
            </a:r>
            <a:endParaRPr sz="800">
              <a:solidFill>
                <a:srgbClr val="FFFFFF"/>
              </a:solidFill>
            </a:endParaRPr>
          </a:p>
          <a:p>
            <a:pPr indent="0" lvl="0" marL="0" rtl="0" algn="l">
              <a:spcBef>
                <a:spcPts val="0"/>
              </a:spcBef>
              <a:spcAft>
                <a:spcPts val="0"/>
              </a:spcAft>
              <a:buNone/>
            </a:pPr>
            <a:r>
              <a:rPr lang="en" sz="800">
                <a:solidFill>
                  <a:srgbClr val="FFFFFF"/>
                </a:solidFill>
              </a:rPr>
              <a:t>Servlet 2:</a:t>
            </a:r>
            <a:endParaRPr sz="800">
              <a:solidFill>
                <a:srgbClr val="FFFFFF"/>
              </a:solidFill>
            </a:endParaRPr>
          </a:p>
          <a:p>
            <a:pPr indent="0" lvl="0" marL="0" rtl="0" algn="l">
              <a:spcBef>
                <a:spcPts val="0"/>
              </a:spcBef>
              <a:spcAft>
                <a:spcPts val="0"/>
              </a:spcAft>
              <a:buNone/>
            </a:pPr>
            <a:r>
              <a:rPr lang="en" sz="800">
                <a:solidFill>
                  <a:schemeClr val="dk1"/>
                </a:solidFill>
              </a:rPr>
              <a:t>/adminUpdateProductNoImage</a:t>
            </a:r>
            <a:endParaRPr sz="8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JavaScript checks if there is any image uploaded before submit. If there is, it redirects to servlet 1 else it redirects to servlet 2. </a:t>
            </a:r>
            <a:endParaRPr sz="900">
              <a:solidFill>
                <a:srgbClr val="FFFFFF"/>
              </a:solidFill>
            </a:endParaRPr>
          </a:p>
        </p:txBody>
      </p:sp>
      <p:sp>
        <p:nvSpPr>
          <p:cNvPr id="580" name="Google Shape;580;p49"/>
          <p:cNvSpPr txBox="1"/>
          <p:nvPr/>
        </p:nvSpPr>
        <p:spPr>
          <a:xfrm>
            <a:off x="5210001" y="844425"/>
            <a:ext cx="2686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updateProductToDB.java</a:t>
            </a:r>
            <a:endParaRPr sz="900">
              <a:solidFill>
                <a:schemeClr val="dk1"/>
              </a:solidFill>
            </a:endParaRPr>
          </a:p>
          <a:p>
            <a:pPr indent="0" lvl="0" marL="0" rtl="0" algn="l">
              <a:spcBef>
                <a:spcPts val="0"/>
              </a:spcBef>
              <a:spcAft>
                <a:spcPts val="0"/>
              </a:spcAft>
              <a:buNone/>
            </a:pPr>
            <a:r>
              <a:rPr lang="en" sz="900">
                <a:solidFill>
                  <a:schemeClr val="dk1"/>
                </a:solidFill>
              </a:rPr>
              <a:t>Method: updateProduct</a:t>
            </a:r>
            <a:endParaRPr sz="900">
              <a:solidFill>
                <a:schemeClr val="dk1"/>
              </a:solidFill>
            </a:endParaRPr>
          </a:p>
        </p:txBody>
      </p:sp>
      <p:sp>
        <p:nvSpPr>
          <p:cNvPr id="581" name="Google Shape;581;p49"/>
          <p:cNvSpPr txBox="1"/>
          <p:nvPr/>
        </p:nvSpPr>
        <p:spPr>
          <a:xfrm>
            <a:off x="4944550" y="3419125"/>
            <a:ext cx="1796700" cy="13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Returns a boolean value to notify the controller of the update status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Depending on the status, the controller will redirect to the appropriate view</a:t>
            </a:r>
            <a:endParaRPr sz="1000">
              <a:solidFill>
                <a:schemeClr val="dk1"/>
              </a:solidFill>
            </a:endParaRPr>
          </a:p>
        </p:txBody>
      </p:sp>
      <p:sp>
        <p:nvSpPr>
          <p:cNvPr id="582" name="Google Shape;582;p49"/>
          <p:cNvSpPr txBox="1"/>
          <p:nvPr/>
        </p:nvSpPr>
        <p:spPr>
          <a:xfrm>
            <a:off x="2569837" y="2438550"/>
            <a:ext cx="16653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redirects back to the view with the updateCode to notify the admin on the update Status. View page is AdminUpdateProduct.jsp</a:t>
            </a:r>
            <a:endParaRPr sz="900">
              <a:solidFill>
                <a:schemeClr val="dk1"/>
              </a:solidFill>
            </a:endParaRPr>
          </a:p>
        </p:txBody>
      </p:sp>
      <p:cxnSp>
        <p:nvCxnSpPr>
          <p:cNvPr id="583" name="Google Shape;583;p49"/>
          <p:cNvCxnSpPr>
            <a:stCxn id="566" idx="3"/>
            <a:endCxn id="570"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584" name="Google Shape;584;p49"/>
          <p:cNvSpPr txBox="1"/>
          <p:nvPr/>
        </p:nvSpPr>
        <p:spPr>
          <a:xfrm>
            <a:off x="7615325" y="2020924"/>
            <a:ext cx="10287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updates the product in the Database</a:t>
            </a:r>
            <a:endParaRPr sz="900">
              <a:solidFill>
                <a:schemeClr val="dk1"/>
              </a:solidFill>
            </a:endParaRPr>
          </a:p>
        </p:txBody>
      </p:sp>
      <p:cxnSp>
        <p:nvCxnSpPr>
          <p:cNvPr id="585" name="Google Shape;585;p49"/>
          <p:cNvCxnSpPr>
            <a:stCxn id="564" idx="3"/>
            <a:endCxn id="565"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586" name="Google Shape;586;p49"/>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587" name="Google Shape;587;p49"/>
          <p:cNvSpPr txBox="1"/>
          <p:nvPr/>
        </p:nvSpPr>
        <p:spPr>
          <a:xfrm>
            <a:off x="2014100" y="1178250"/>
            <a:ext cx="14301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Servlet gets the form parameters</a:t>
            </a:r>
            <a:endParaRPr sz="9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50"/>
          <p:cNvPicPr preferRelativeResize="0"/>
          <p:nvPr/>
        </p:nvPicPr>
        <p:blipFill>
          <a:blip r:embed="rId3">
            <a:alphaModFix/>
          </a:blip>
          <a:stretch>
            <a:fillRect/>
          </a:stretch>
        </p:blipFill>
        <p:spPr>
          <a:xfrm>
            <a:off x="72650" y="52550"/>
            <a:ext cx="7464224" cy="3354651"/>
          </a:xfrm>
          <a:prstGeom prst="rect">
            <a:avLst/>
          </a:prstGeom>
          <a:noFill/>
          <a:ln>
            <a:noFill/>
          </a:ln>
        </p:spPr>
      </p:pic>
      <p:pic>
        <p:nvPicPr>
          <p:cNvPr id="593" name="Google Shape;593;p50"/>
          <p:cNvPicPr preferRelativeResize="0"/>
          <p:nvPr/>
        </p:nvPicPr>
        <p:blipFill>
          <a:blip r:embed="rId4">
            <a:alphaModFix/>
          </a:blip>
          <a:stretch>
            <a:fillRect/>
          </a:stretch>
        </p:blipFill>
        <p:spPr>
          <a:xfrm>
            <a:off x="72650" y="3472325"/>
            <a:ext cx="3497201" cy="1574075"/>
          </a:xfrm>
          <a:prstGeom prst="rect">
            <a:avLst/>
          </a:prstGeom>
          <a:noFill/>
          <a:ln>
            <a:noFill/>
          </a:ln>
        </p:spPr>
      </p:pic>
      <p:sp>
        <p:nvSpPr>
          <p:cNvPr id="594" name="Google Shape;594;p50"/>
          <p:cNvSpPr txBox="1"/>
          <p:nvPr/>
        </p:nvSpPr>
        <p:spPr>
          <a:xfrm>
            <a:off x="122700" y="1252875"/>
            <a:ext cx="1402800" cy="614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0"/>
          <p:cNvSpPr txBox="1"/>
          <p:nvPr/>
        </p:nvSpPr>
        <p:spPr>
          <a:xfrm>
            <a:off x="587495" y="3160190"/>
            <a:ext cx="495000" cy="2073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txBox="1"/>
          <p:nvPr/>
        </p:nvSpPr>
        <p:spPr>
          <a:xfrm>
            <a:off x="122700" y="4027725"/>
            <a:ext cx="16179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0"/>
          <p:cNvSpPr txBox="1"/>
          <p:nvPr/>
        </p:nvSpPr>
        <p:spPr>
          <a:xfrm>
            <a:off x="1682500" y="1252875"/>
            <a:ext cx="43110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JavaScript will check to see if there is any image uploaded. If there isn’t, the image will not be adjusted hence it is redirected to a different servlet. This is because the encoding type for the form is completely different.</a:t>
            </a:r>
            <a:endParaRPr sz="900"/>
          </a:p>
        </p:txBody>
      </p:sp>
      <p:sp>
        <p:nvSpPr>
          <p:cNvPr id="598" name="Google Shape;598;p50"/>
          <p:cNvSpPr txBox="1"/>
          <p:nvPr/>
        </p:nvSpPr>
        <p:spPr>
          <a:xfrm>
            <a:off x="3704375" y="3888075"/>
            <a:ext cx="14301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Frontend will be updated to display the update status</a:t>
            </a:r>
            <a:endParaRPr sz="9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1"/>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(Add Product)</a:t>
            </a:r>
            <a:endParaRPr sz="2400"/>
          </a:p>
          <a:p>
            <a:pPr indent="0" lvl="0" marL="0" rtl="0" algn="l">
              <a:spcBef>
                <a:spcPts val="0"/>
              </a:spcBef>
              <a:spcAft>
                <a:spcPts val="0"/>
              </a:spcAft>
              <a:buNone/>
            </a:pPr>
            <a:r>
              <a:t/>
            </a:r>
            <a:endParaRPr/>
          </a:p>
        </p:txBody>
      </p:sp>
      <p:sp>
        <p:nvSpPr>
          <p:cNvPr id="604" name="Google Shape;604;p51"/>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1"/>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608" name="Google Shape;608;p51"/>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609" name="Google Shape;609;p51"/>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610" name="Google Shape;610;p51"/>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611" name="Google Shape;611;p51"/>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612" name="Google Shape;612;p51"/>
          <p:cNvCxnSpPr>
            <a:stCxn id="613" idx="0"/>
            <a:endCxn id="604"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614" name="Google Shape;614;p51"/>
          <p:cNvCxnSpPr>
            <a:stCxn id="604" idx="0"/>
            <a:endCxn id="608"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615" name="Google Shape;615;p51"/>
          <p:cNvCxnSpPr>
            <a:stCxn id="605" idx="3"/>
            <a:endCxn id="606"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sp>
        <p:nvSpPr>
          <p:cNvPr id="616" name="Google Shape;616;p51"/>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617" name="Google Shape;617;p51"/>
          <p:cNvSpPr txBox="1"/>
          <p:nvPr/>
        </p:nvSpPr>
        <p:spPr>
          <a:xfrm>
            <a:off x="103800" y="3948300"/>
            <a:ext cx="16812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Fills in form</a:t>
            </a:r>
            <a:endParaRPr sz="900">
              <a:solidFill>
                <a:schemeClr val="dk1"/>
              </a:solidFill>
            </a:endParaRPr>
          </a:p>
          <a:p>
            <a:pPr indent="0" lvl="0" marL="0" rtl="0" algn="l">
              <a:spcBef>
                <a:spcPts val="0"/>
              </a:spcBef>
              <a:spcAft>
                <a:spcPts val="0"/>
              </a:spcAft>
              <a:buNone/>
            </a:pPr>
            <a:r>
              <a:rPr lang="en" sz="900">
                <a:solidFill>
                  <a:schemeClr val="dk1"/>
                </a:solidFill>
              </a:rPr>
              <a:t>Request: Add new Customer</a:t>
            </a:r>
            <a:endParaRPr sz="900">
              <a:solidFill>
                <a:schemeClr val="dk1"/>
              </a:solidFill>
            </a:endParaRPr>
          </a:p>
        </p:txBody>
      </p:sp>
      <p:sp>
        <p:nvSpPr>
          <p:cNvPr id="618" name="Google Shape;618;p51"/>
          <p:cNvSpPr txBox="1"/>
          <p:nvPr/>
        </p:nvSpPr>
        <p:spPr>
          <a:xfrm>
            <a:off x="50225" y="1190019"/>
            <a:ext cx="1681200" cy="14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1::</a:t>
            </a:r>
            <a:endParaRPr b="1" sz="1000">
              <a:solidFill>
                <a:srgbClr val="FFFFFF"/>
              </a:solidFill>
            </a:endParaRPr>
          </a:p>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../../../../addNewProduct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Takes in the form values that are needed to create product. Such as productName, supplier, description and image  etc</a:t>
            </a:r>
            <a:endParaRPr sz="900">
              <a:solidFill>
                <a:srgbClr val="FFFFFF"/>
              </a:solidFill>
            </a:endParaRPr>
          </a:p>
        </p:txBody>
      </p:sp>
      <p:sp>
        <p:nvSpPr>
          <p:cNvPr id="619" name="Google Shape;619;p51"/>
          <p:cNvSpPr txBox="1"/>
          <p:nvPr/>
        </p:nvSpPr>
        <p:spPr>
          <a:xfrm>
            <a:off x="5190863" y="783625"/>
            <a:ext cx="2686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2:</a:t>
            </a:r>
            <a:endParaRPr b="1" sz="1000">
              <a:solidFill>
                <a:schemeClr val="dk1"/>
              </a:solidFill>
            </a:endParaRPr>
          </a:p>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addProductsToDB.java</a:t>
            </a:r>
            <a:endParaRPr sz="900">
              <a:solidFill>
                <a:schemeClr val="dk1"/>
              </a:solidFill>
            </a:endParaRPr>
          </a:p>
          <a:p>
            <a:pPr indent="0" lvl="0" marL="0" rtl="0" algn="l">
              <a:spcBef>
                <a:spcPts val="0"/>
              </a:spcBef>
              <a:spcAft>
                <a:spcPts val="0"/>
              </a:spcAft>
              <a:buNone/>
            </a:pPr>
            <a:r>
              <a:rPr lang="en" sz="900">
                <a:solidFill>
                  <a:schemeClr val="dk1"/>
                </a:solidFill>
              </a:rPr>
              <a:t>Gets the data from what user has keyed in </a:t>
            </a:r>
            <a:endParaRPr sz="900">
              <a:solidFill>
                <a:schemeClr val="dk1"/>
              </a:solidFill>
            </a:endParaRPr>
          </a:p>
        </p:txBody>
      </p:sp>
      <p:cxnSp>
        <p:nvCxnSpPr>
          <p:cNvPr id="620" name="Google Shape;620;p51"/>
          <p:cNvCxnSpPr>
            <a:stCxn id="606" idx="3"/>
            <a:endCxn id="610"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621" name="Google Shape;621;p51"/>
          <p:cNvSpPr txBox="1"/>
          <p:nvPr/>
        </p:nvSpPr>
        <p:spPr>
          <a:xfrm>
            <a:off x="7672350" y="1710025"/>
            <a:ext cx="10974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3:</a:t>
            </a:r>
            <a:endParaRPr b="1" sz="1000">
              <a:solidFill>
                <a:schemeClr val="dk1"/>
              </a:solidFill>
            </a:endParaRPr>
          </a:p>
          <a:p>
            <a:pPr indent="0" lvl="0" marL="0" rtl="0" algn="l">
              <a:spcBef>
                <a:spcPts val="0"/>
              </a:spcBef>
              <a:spcAft>
                <a:spcPts val="0"/>
              </a:spcAft>
              <a:buNone/>
            </a:pPr>
            <a:r>
              <a:rPr lang="en" sz="900">
                <a:solidFill>
                  <a:schemeClr val="dk1"/>
                </a:solidFill>
              </a:rPr>
              <a:t>Pings the database and then adds the new user to database.</a:t>
            </a:r>
            <a:endParaRPr sz="900">
              <a:solidFill>
                <a:schemeClr val="dk1"/>
              </a:solidFill>
            </a:endParaRPr>
          </a:p>
        </p:txBody>
      </p:sp>
      <p:sp>
        <p:nvSpPr>
          <p:cNvPr id="622" name="Google Shape;622;p51"/>
          <p:cNvSpPr txBox="1"/>
          <p:nvPr/>
        </p:nvSpPr>
        <p:spPr>
          <a:xfrm>
            <a:off x="2737125" y="3594000"/>
            <a:ext cx="22509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10:</a:t>
            </a:r>
            <a:endParaRPr b="1" sz="1000">
              <a:solidFill>
                <a:srgbClr val="FFFFFF"/>
              </a:solidFill>
            </a:endParaRPr>
          </a:p>
          <a:p>
            <a:pPr indent="0" lvl="0" marL="0" rtl="0" algn="l">
              <a:spcBef>
                <a:spcPts val="0"/>
              </a:spcBef>
              <a:spcAft>
                <a:spcPts val="0"/>
              </a:spcAft>
              <a:buNone/>
            </a:pPr>
            <a:r>
              <a:rPr lang="en" sz="900">
                <a:solidFill>
                  <a:srgbClr val="FFFFFF"/>
                </a:solidFill>
              </a:rPr>
              <a:t>Redirects to AdminDashboard.jsp</a:t>
            </a:r>
            <a:endParaRPr sz="900">
              <a:solidFill>
                <a:srgbClr val="FFFFFF"/>
              </a:solidFill>
            </a:endParaRPr>
          </a:p>
        </p:txBody>
      </p:sp>
      <p:pic>
        <p:nvPicPr>
          <p:cNvPr id="623" name="Google Shape;623;p51"/>
          <p:cNvPicPr preferRelativeResize="0"/>
          <p:nvPr/>
        </p:nvPicPr>
        <p:blipFill>
          <a:blip r:embed="rId4">
            <a:alphaModFix/>
          </a:blip>
          <a:stretch>
            <a:fillRect/>
          </a:stretch>
        </p:blipFill>
        <p:spPr>
          <a:xfrm>
            <a:off x="1384525" y="4460247"/>
            <a:ext cx="613200" cy="611165"/>
          </a:xfrm>
          <a:prstGeom prst="rect">
            <a:avLst/>
          </a:prstGeom>
          <a:noFill/>
          <a:ln>
            <a:noFill/>
          </a:ln>
        </p:spPr>
      </p:pic>
      <p:cxnSp>
        <p:nvCxnSpPr>
          <p:cNvPr id="624" name="Google Shape;624;p51"/>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625" name="Google Shape;625;p51"/>
          <p:cNvCxnSpPr/>
          <p:nvPr/>
        </p:nvCxnSpPr>
        <p:spPr>
          <a:xfrm flipH="1" rot="10800000">
            <a:off x="2550325" y="2053175"/>
            <a:ext cx="1654500" cy="1397100"/>
          </a:xfrm>
          <a:prstGeom prst="bentConnector2">
            <a:avLst/>
          </a:prstGeom>
          <a:noFill/>
          <a:ln cap="flat" cmpd="sng" w="9525">
            <a:solidFill>
              <a:schemeClr val="dk2"/>
            </a:solidFill>
            <a:prstDash val="solid"/>
            <a:round/>
            <a:headEnd len="med" w="med" type="triangle"/>
            <a:tailEnd len="med" w="med" type="none"/>
          </a:ln>
        </p:spPr>
      </p:cxnSp>
      <p:sp>
        <p:nvSpPr>
          <p:cNvPr id="626" name="Google Shape;626;p51"/>
          <p:cNvSpPr txBox="1"/>
          <p:nvPr/>
        </p:nvSpPr>
        <p:spPr>
          <a:xfrm>
            <a:off x="5201363" y="3499888"/>
            <a:ext cx="16545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4:</a:t>
            </a:r>
            <a:endParaRPr b="1" sz="1000">
              <a:solidFill>
                <a:schemeClr val="dk1"/>
              </a:solidFill>
            </a:endParaRPr>
          </a:p>
          <a:p>
            <a:pPr indent="0" lvl="0" marL="0" rtl="0" algn="l">
              <a:spcBef>
                <a:spcPts val="0"/>
              </a:spcBef>
              <a:spcAft>
                <a:spcPts val="0"/>
              </a:spcAft>
              <a:buNone/>
            </a:pPr>
            <a:r>
              <a:rPr lang="en" sz="1000">
                <a:solidFill>
                  <a:schemeClr val="dk1"/>
                </a:solidFill>
              </a:rPr>
              <a:t>Returns a boolean value to notify the controller of the update status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Depending on the status, the controller will redirect to the appropriate view</a:t>
            </a:r>
            <a:endParaRPr sz="9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1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Access Control (Two Tier)</a:t>
            </a:r>
            <a:endParaRPr/>
          </a:p>
        </p:txBody>
      </p:sp>
      <p:sp>
        <p:nvSpPr>
          <p:cNvPr id="81" name="Google Shape;81;p16"/>
          <p:cNvSpPr/>
          <p:nvPr/>
        </p:nvSpPr>
        <p:spPr>
          <a:xfrm>
            <a:off x="1427700" y="2840100"/>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3941400" y="1015300"/>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nvSpPr>
        <p:spPr>
          <a:xfrm>
            <a:off x="1492050" y="31649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84" name="Google Shape;84;p16"/>
          <p:cNvSpPr txBox="1"/>
          <p:nvPr/>
        </p:nvSpPr>
        <p:spPr>
          <a:xfrm>
            <a:off x="4005750" y="131005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cxnSp>
        <p:nvCxnSpPr>
          <p:cNvPr id="85" name="Google Shape;85;p16"/>
          <p:cNvCxnSpPr>
            <a:stCxn id="86" idx="0"/>
            <a:endCxn id="81" idx="2"/>
          </p:cNvCxnSpPr>
          <p:nvPr/>
        </p:nvCxnSpPr>
        <p:spPr>
          <a:xfrm rot="10800000">
            <a:off x="2260350" y="3780000"/>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87" name="Google Shape;87;p16"/>
          <p:cNvCxnSpPr>
            <a:stCxn id="81" idx="0"/>
            <a:endCxn id="84" idx="1"/>
          </p:cNvCxnSpPr>
          <p:nvPr/>
        </p:nvCxnSpPr>
        <p:spPr>
          <a:xfrm rot="-5400000">
            <a:off x="2455650" y="1290000"/>
            <a:ext cx="1354800" cy="1745400"/>
          </a:xfrm>
          <a:prstGeom prst="bentConnector2">
            <a:avLst/>
          </a:prstGeom>
          <a:noFill/>
          <a:ln cap="flat" cmpd="sng" w="9525">
            <a:solidFill>
              <a:schemeClr val="dk2"/>
            </a:solidFill>
            <a:prstDash val="solid"/>
            <a:round/>
            <a:headEnd len="med" w="med" type="none"/>
            <a:tailEnd len="med" w="med" type="triangle"/>
          </a:ln>
        </p:spPr>
      </p:cxnSp>
      <p:sp>
        <p:nvSpPr>
          <p:cNvPr id="88" name="Google Shape;88;p16"/>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89" name="Google Shape;89;p16"/>
          <p:cNvSpPr txBox="1"/>
          <p:nvPr/>
        </p:nvSpPr>
        <p:spPr>
          <a:xfrm>
            <a:off x="2292000" y="3979950"/>
            <a:ext cx="30507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p:txBody>
      </p:sp>
      <p:sp>
        <p:nvSpPr>
          <p:cNvPr id="90" name="Google Shape;90;p16"/>
          <p:cNvSpPr txBox="1"/>
          <p:nvPr/>
        </p:nvSpPr>
        <p:spPr>
          <a:xfrm>
            <a:off x="255675" y="647300"/>
            <a:ext cx="1883100" cy="21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/cartManagement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Servlet retrieves the user’s session (Object that can access getter / setter methods) and verifies the following;</a:t>
            </a:r>
            <a:br>
              <a:rPr lang="en" sz="900">
                <a:solidFill>
                  <a:srgbClr val="FFFFFF"/>
                </a:solidFill>
              </a:rPr>
            </a:br>
            <a:endParaRPr sz="900">
              <a:solidFill>
                <a:srgbClr val="FFFFFF"/>
              </a:solidFill>
            </a:endParaRPr>
          </a:p>
          <a:p>
            <a:pPr indent="0" lvl="0" marL="0" rtl="0" algn="l">
              <a:spcBef>
                <a:spcPts val="0"/>
              </a:spcBef>
              <a:spcAft>
                <a:spcPts val="0"/>
              </a:spcAft>
              <a:buNone/>
            </a:pPr>
            <a:r>
              <a:rPr lang="en" sz="900">
                <a:solidFill>
                  <a:srgbClr val="FFFFFF"/>
                </a:solidFill>
              </a:rPr>
              <a:t>Utilises UserDetails value bean</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Does the session exist?</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What is the user type? </a:t>
            </a:r>
            <a:endParaRPr sz="900">
              <a:solidFill>
                <a:srgbClr val="FFFFFF"/>
              </a:solidFill>
            </a:endParaRPr>
          </a:p>
        </p:txBody>
      </p:sp>
      <p:sp>
        <p:nvSpPr>
          <p:cNvPr id="91" name="Google Shape;91;p16"/>
          <p:cNvSpPr txBox="1"/>
          <p:nvPr/>
        </p:nvSpPr>
        <p:spPr>
          <a:xfrm>
            <a:off x="5697325" y="814900"/>
            <a:ext cx="28968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Controller checks for the following;</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Administrator Page</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Check user session (if exists)</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Is the user a admin user? If isn’t an admin, fail the validation check</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User Page</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Check user session (if exists)</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Is the user a registered / admin user? If neither, it fails the validation check.</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   Upon failing the validation check, the servlet assigns a redirect URL to the HomePage.jsp with the follow parameter(s);</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error=notLoggedIn</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error=unauthorised</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    These errors are then displayed in the front end via Javascript </a:t>
            </a:r>
            <a:endParaRPr sz="1000">
              <a:solidFill>
                <a:schemeClr val="dk1"/>
              </a:solidFill>
            </a:endParaRPr>
          </a:p>
        </p:txBody>
      </p:sp>
      <p:sp>
        <p:nvSpPr>
          <p:cNvPr id="92" name="Google Shape;92;p16"/>
          <p:cNvSpPr txBox="1"/>
          <p:nvPr/>
        </p:nvSpPr>
        <p:spPr>
          <a:xfrm>
            <a:off x="3250200" y="3365300"/>
            <a:ext cx="152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a:t>
            </a:r>
            <a:endParaRPr sz="900">
              <a:solidFill>
                <a:schemeClr val="dk1"/>
              </a:solidFill>
            </a:endParaRPr>
          </a:p>
        </p:txBody>
      </p:sp>
      <p:cxnSp>
        <p:nvCxnSpPr>
          <p:cNvPr id="93" name="Google Shape;93;p16"/>
          <p:cNvCxnSpPr>
            <a:stCxn id="81" idx="3"/>
            <a:endCxn id="82" idx="2"/>
          </p:cNvCxnSpPr>
          <p:nvPr/>
        </p:nvCxnSpPr>
        <p:spPr>
          <a:xfrm flipH="1" rot="10800000">
            <a:off x="3093000" y="1955250"/>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94" name="Google Shape;94;p16"/>
          <p:cNvPicPr preferRelativeResize="0"/>
          <p:nvPr/>
        </p:nvPicPr>
        <p:blipFill>
          <a:blip r:embed="rId3">
            <a:alphaModFix/>
          </a:blip>
          <a:stretch>
            <a:fillRect/>
          </a:stretch>
        </p:blipFill>
        <p:spPr>
          <a:xfrm>
            <a:off x="1953750" y="4362272"/>
            <a:ext cx="613200" cy="611165"/>
          </a:xfrm>
          <a:prstGeom prst="rect">
            <a:avLst/>
          </a:prstGeom>
          <a:noFill/>
          <a:ln>
            <a:noFill/>
          </a:ln>
        </p:spPr>
      </p:pic>
      <p:sp>
        <p:nvSpPr>
          <p:cNvPr id="95" name="Google Shape;95;p16"/>
          <p:cNvSpPr txBox="1"/>
          <p:nvPr/>
        </p:nvSpPr>
        <p:spPr>
          <a:xfrm>
            <a:off x="93900" y="3164925"/>
            <a:ext cx="1260300" cy="11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FEFEF"/>
                </a:solidFill>
              </a:rPr>
              <a:t>View also checks if the user has access to this page. Same as how the servlet would verify.</a:t>
            </a:r>
            <a:endParaRPr sz="1100">
              <a:solidFill>
                <a:srgbClr val="EFEFE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2"/>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Product Management (Create)</a:t>
            </a:r>
            <a:endParaRPr sz="2400"/>
          </a:p>
          <a:p>
            <a:pPr indent="0" lvl="0" marL="0" rtl="0" algn="l">
              <a:spcBef>
                <a:spcPts val="0"/>
              </a:spcBef>
              <a:spcAft>
                <a:spcPts val="0"/>
              </a:spcAft>
              <a:buNone/>
            </a:pPr>
            <a:r>
              <a:t/>
            </a:r>
            <a:endParaRPr/>
          </a:p>
        </p:txBody>
      </p:sp>
      <p:sp>
        <p:nvSpPr>
          <p:cNvPr id="632" name="Google Shape;632;p52"/>
          <p:cNvSpPr txBox="1"/>
          <p:nvPr/>
        </p:nvSpPr>
        <p:spPr>
          <a:xfrm>
            <a:off x="85700" y="2027400"/>
            <a:ext cx="2102100" cy="10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Image allows the </a:t>
            </a:r>
            <a:r>
              <a:rPr lang="en" sz="900">
                <a:solidFill>
                  <a:schemeClr val="dk1"/>
                </a:solidFill>
              </a:rPr>
              <a:t>administrators</a:t>
            </a:r>
            <a:r>
              <a:rPr lang="en" sz="900">
                <a:solidFill>
                  <a:schemeClr val="dk1"/>
                </a:solidFill>
              </a:rPr>
              <a:t> to upload image from their own devices to the website.</a:t>
            </a:r>
            <a:endParaRPr sz="900">
              <a:solidFill>
                <a:schemeClr val="dk1"/>
              </a:solidFill>
            </a:endParaRPr>
          </a:p>
        </p:txBody>
      </p:sp>
      <p:pic>
        <p:nvPicPr>
          <p:cNvPr id="633" name="Google Shape;633;p52"/>
          <p:cNvPicPr preferRelativeResize="0"/>
          <p:nvPr/>
        </p:nvPicPr>
        <p:blipFill>
          <a:blip r:embed="rId3">
            <a:alphaModFix/>
          </a:blip>
          <a:stretch>
            <a:fillRect/>
          </a:stretch>
        </p:blipFill>
        <p:spPr>
          <a:xfrm>
            <a:off x="2187750" y="1137690"/>
            <a:ext cx="6956249" cy="3266435"/>
          </a:xfrm>
          <a:prstGeom prst="rect">
            <a:avLst/>
          </a:prstGeom>
          <a:noFill/>
          <a:ln>
            <a:noFill/>
          </a:ln>
        </p:spPr>
      </p:pic>
      <p:sp>
        <p:nvSpPr>
          <p:cNvPr id="634" name="Google Shape;634;p52"/>
          <p:cNvSpPr txBox="1"/>
          <p:nvPr/>
        </p:nvSpPr>
        <p:spPr>
          <a:xfrm>
            <a:off x="2250880" y="2714725"/>
            <a:ext cx="1188900" cy="278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3"/>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640" name="Google Shape;640;p53"/>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644" name="Google Shape;644;p53"/>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645" name="Google Shape;645;p53"/>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646" name="Google Shape;646;p53"/>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647" name="Google Shape;647;p53"/>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648" name="Google Shape;648;p53"/>
          <p:cNvCxnSpPr>
            <a:stCxn id="649" idx="0"/>
            <a:endCxn id="640"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650" name="Google Shape;650;p53"/>
          <p:cNvCxnSpPr>
            <a:stCxn id="640" idx="0"/>
            <a:endCxn id="644"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651" name="Google Shape;651;p53"/>
          <p:cNvCxnSpPr>
            <a:stCxn id="641" idx="3"/>
            <a:endCxn id="642"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652" name="Google Shape;652;p53"/>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653" name="Google Shape;653;p53"/>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654" name="Google Shape;654;p53"/>
          <p:cNvSpPr txBox="1"/>
          <p:nvPr/>
        </p:nvSpPr>
        <p:spPr>
          <a:xfrm>
            <a:off x="50225" y="3957025"/>
            <a:ext cx="15240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View All Customer / Inquire Products</a:t>
            </a:r>
            <a:endParaRPr sz="900">
              <a:solidFill>
                <a:schemeClr val="dk1"/>
              </a:solidFill>
            </a:endParaRPr>
          </a:p>
        </p:txBody>
      </p:sp>
      <p:sp>
        <p:nvSpPr>
          <p:cNvPr id="655" name="Google Shape;655;p53"/>
          <p:cNvSpPr txBox="1"/>
          <p:nvPr/>
        </p:nvSpPr>
        <p:spPr>
          <a:xfrm>
            <a:off x="50225" y="1560525"/>
            <a:ext cx="1605900" cy="13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../../../../getAllCustomers</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Gets the parameter of the button value &amp; page number to display correct table. </a:t>
            </a:r>
            <a:endParaRPr sz="900">
              <a:solidFill>
                <a:srgbClr val="FFFFFF"/>
              </a:solidFill>
            </a:endParaRPr>
          </a:p>
        </p:txBody>
      </p:sp>
      <p:sp>
        <p:nvSpPr>
          <p:cNvPr id="656" name="Google Shape;656;p53"/>
          <p:cNvSpPr txBox="1"/>
          <p:nvPr/>
        </p:nvSpPr>
        <p:spPr>
          <a:xfrm>
            <a:off x="5094650" y="642525"/>
            <a:ext cx="28698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getInquireReportCustomersFromDB.java</a:t>
            </a:r>
            <a:endParaRPr sz="900">
              <a:solidFill>
                <a:schemeClr val="dk1"/>
              </a:solidFill>
            </a:endParaRPr>
          </a:p>
          <a:p>
            <a:pPr indent="0" lvl="0" marL="0" rtl="0" algn="l">
              <a:spcBef>
                <a:spcPts val="0"/>
              </a:spcBef>
              <a:spcAft>
                <a:spcPts val="0"/>
              </a:spcAft>
              <a:buNone/>
            </a:pPr>
            <a:r>
              <a:rPr lang="en" sz="900">
                <a:solidFill>
                  <a:schemeClr val="dk1"/>
                </a:solidFill>
              </a:rPr>
              <a:t>Parameter: page, pageSize, tableType, filterValue</a:t>
            </a:r>
            <a:endParaRPr sz="900">
              <a:solidFill>
                <a:schemeClr val="dk1"/>
              </a:solidFill>
            </a:endParaRPr>
          </a:p>
          <a:p>
            <a:pPr indent="0" lvl="0" marL="0" rtl="0" algn="l">
              <a:spcBef>
                <a:spcPts val="0"/>
              </a:spcBef>
              <a:spcAft>
                <a:spcPts val="0"/>
              </a:spcAft>
              <a:buNone/>
            </a:pPr>
            <a:r>
              <a:rPr lang="en" sz="900">
                <a:solidFill>
                  <a:schemeClr val="dk1"/>
                </a:solidFill>
              </a:rPr>
              <a:t>Selects </a:t>
            </a:r>
            <a:r>
              <a:rPr lang="en" sz="900">
                <a:solidFill>
                  <a:schemeClr val="dk1"/>
                </a:solidFill>
              </a:rPr>
              <a:t>customer</a:t>
            </a:r>
            <a:r>
              <a:rPr lang="en" sz="900">
                <a:solidFill>
                  <a:schemeClr val="dk1"/>
                </a:solidFill>
              </a:rPr>
              <a:t> information from the database</a:t>
            </a:r>
            <a:endParaRPr sz="900">
              <a:solidFill>
                <a:schemeClr val="dk1"/>
              </a:solidFill>
            </a:endParaRPr>
          </a:p>
        </p:txBody>
      </p:sp>
      <p:sp>
        <p:nvSpPr>
          <p:cNvPr id="657" name="Google Shape;657;p53"/>
          <p:cNvSpPr txBox="1"/>
          <p:nvPr/>
        </p:nvSpPr>
        <p:spPr>
          <a:xfrm>
            <a:off x="4655075" y="3419125"/>
            <a:ext cx="2070900" cy="15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During the model’s execution, it g</a:t>
            </a:r>
            <a:r>
              <a:rPr lang="en" sz="1000">
                <a:solidFill>
                  <a:schemeClr val="dk1"/>
                </a:solidFill>
              </a:rPr>
              <a:t>athers data &amp; stores in CustomersList array. This array is then returned at the end of execution.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CustomersList </a:t>
            </a:r>
            <a:r>
              <a:rPr lang="en" sz="1000">
                <a:solidFill>
                  <a:schemeClr val="dk1"/>
                </a:solidFill>
              </a:rPr>
              <a:t>attribute is then update with the array returned from the model.</a:t>
            </a:r>
            <a:endParaRPr sz="1000">
              <a:solidFill>
                <a:schemeClr val="dk1"/>
              </a:solidFill>
            </a:endParaRPr>
          </a:p>
        </p:txBody>
      </p:sp>
      <p:sp>
        <p:nvSpPr>
          <p:cNvPr id="658" name="Google Shape;658;p53"/>
          <p:cNvSpPr txBox="1"/>
          <p:nvPr/>
        </p:nvSpPr>
        <p:spPr>
          <a:xfrm>
            <a:off x="2680975" y="3463275"/>
            <a:ext cx="16812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 received from the attribute and redirects back to AdminViewAllCustomers.jsp</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cxnSp>
        <p:nvCxnSpPr>
          <p:cNvPr id="659" name="Google Shape;659;p53"/>
          <p:cNvCxnSpPr>
            <a:stCxn id="642" idx="3"/>
            <a:endCxn id="646"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660" name="Google Shape;660;p53"/>
          <p:cNvSpPr txBox="1"/>
          <p:nvPr/>
        </p:nvSpPr>
        <p:spPr>
          <a:xfrm>
            <a:off x="7558525" y="1469751"/>
            <a:ext cx="1028700" cy="12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data based on table type.Sets the UserDetails object via the getter/setter methods</a:t>
            </a:r>
            <a:endParaRPr sz="900">
              <a:solidFill>
                <a:schemeClr val="dk1"/>
              </a:solidFill>
            </a:endParaRPr>
          </a:p>
        </p:txBody>
      </p:sp>
      <p:cxnSp>
        <p:nvCxnSpPr>
          <p:cNvPr id="661" name="Google Shape;661;p53"/>
          <p:cNvCxnSpPr>
            <a:stCxn id="640" idx="3"/>
            <a:endCxn id="641"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662" name="Google Shape;662;p53"/>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4"/>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668" name="Google Shape;668;p54"/>
          <p:cNvSpPr txBox="1"/>
          <p:nvPr/>
        </p:nvSpPr>
        <p:spPr>
          <a:xfrm>
            <a:off x="85700" y="2027400"/>
            <a:ext cx="2250300" cy="10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Displays customer information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Button s</a:t>
            </a:r>
            <a:r>
              <a:rPr lang="en" sz="900">
                <a:solidFill>
                  <a:schemeClr val="dk1"/>
                </a:solidFill>
              </a:rPr>
              <a:t>ets the type of table to display.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By default, table will be set to view all products.</a:t>
            </a:r>
            <a:endParaRPr sz="900">
              <a:solidFill>
                <a:schemeClr val="dk1"/>
              </a:solidFill>
            </a:endParaRPr>
          </a:p>
        </p:txBody>
      </p:sp>
      <p:grpSp>
        <p:nvGrpSpPr>
          <p:cNvPr id="669" name="Google Shape;669;p54"/>
          <p:cNvGrpSpPr/>
          <p:nvPr/>
        </p:nvGrpSpPr>
        <p:grpSpPr>
          <a:xfrm>
            <a:off x="2239595" y="1164878"/>
            <a:ext cx="6769945" cy="2813758"/>
            <a:chOff x="1973025" y="1076025"/>
            <a:chExt cx="6939974" cy="2991450"/>
          </a:xfrm>
        </p:grpSpPr>
        <p:pic>
          <p:nvPicPr>
            <p:cNvPr id="670" name="Google Shape;670;p54"/>
            <p:cNvPicPr preferRelativeResize="0"/>
            <p:nvPr/>
          </p:nvPicPr>
          <p:blipFill>
            <a:blip r:embed="rId3">
              <a:alphaModFix/>
            </a:blip>
            <a:stretch>
              <a:fillRect/>
            </a:stretch>
          </p:blipFill>
          <p:spPr>
            <a:xfrm>
              <a:off x="1973025" y="1076025"/>
              <a:ext cx="6939974" cy="2991450"/>
            </a:xfrm>
            <a:prstGeom prst="rect">
              <a:avLst/>
            </a:prstGeom>
            <a:noFill/>
            <a:ln>
              <a:noFill/>
            </a:ln>
          </p:spPr>
        </p:pic>
        <p:sp>
          <p:nvSpPr>
            <p:cNvPr id="671" name="Google Shape;671;p54"/>
            <p:cNvSpPr txBox="1"/>
            <p:nvPr/>
          </p:nvSpPr>
          <p:spPr>
            <a:xfrm>
              <a:off x="2039515" y="1983247"/>
              <a:ext cx="6807000" cy="296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5"/>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677" name="Google Shape;677;p55"/>
          <p:cNvSpPr txBox="1"/>
          <p:nvPr/>
        </p:nvSpPr>
        <p:spPr>
          <a:xfrm>
            <a:off x="171425" y="2104500"/>
            <a:ext cx="2046600" cy="9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view by postal code is clicked, it displays the customers first by its country and state, then sort out by their postal code</a:t>
            </a:r>
            <a:endParaRPr sz="900">
              <a:solidFill>
                <a:schemeClr val="dk1"/>
              </a:solidFill>
            </a:endParaRPr>
          </a:p>
        </p:txBody>
      </p:sp>
      <p:pic>
        <p:nvPicPr>
          <p:cNvPr id="678" name="Google Shape;678;p55"/>
          <p:cNvPicPr preferRelativeResize="0"/>
          <p:nvPr/>
        </p:nvPicPr>
        <p:blipFill>
          <a:blip r:embed="rId3">
            <a:alphaModFix/>
          </a:blip>
          <a:stretch>
            <a:fillRect/>
          </a:stretch>
        </p:blipFill>
        <p:spPr>
          <a:xfrm>
            <a:off x="2218025" y="1270130"/>
            <a:ext cx="6750124" cy="2603235"/>
          </a:xfrm>
          <a:prstGeom prst="rect">
            <a:avLst/>
          </a:prstGeom>
          <a:noFill/>
          <a:ln>
            <a:noFill/>
          </a:ln>
        </p:spPr>
      </p:pic>
      <p:sp>
        <p:nvSpPr>
          <p:cNvPr id="679" name="Google Shape;679;p55"/>
          <p:cNvSpPr txBox="1"/>
          <p:nvPr/>
        </p:nvSpPr>
        <p:spPr>
          <a:xfrm>
            <a:off x="2314670" y="1829700"/>
            <a:ext cx="16134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6"/>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685" name="Google Shape;685;p56"/>
          <p:cNvSpPr txBox="1"/>
          <p:nvPr/>
        </p:nvSpPr>
        <p:spPr>
          <a:xfrm>
            <a:off x="214300" y="2370300"/>
            <a:ext cx="2068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view all admins is clicked, it displays all </a:t>
            </a:r>
            <a:r>
              <a:rPr lang="en" sz="900">
                <a:solidFill>
                  <a:schemeClr val="dk1"/>
                </a:solidFill>
              </a:rPr>
              <a:t>user </a:t>
            </a:r>
            <a:r>
              <a:rPr lang="en" sz="900">
                <a:solidFill>
                  <a:schemeClr val="dk1"/>
                </a:solidFill>
              </a:rPr>
              <a:t>with admin status</a:t>
            </a:r>
            <a:endParaRPr sz="900"/>
          </a:p>
        </p:txBody>
      </p:sp>
      <p:pic>
        <p:nvPicPr>
          <p:cNvPr id="686" name="Google Shape;686;p56"/>
          <p:cNvPicPr preferRelativeResize="0"/>
          <p:nvPr/>
        </p:nvPicPr>
        <p:blipFill>
          <a:blip r:embed="rId3">
            <a:alphaModFix/>
          </a:blip>
          <a:stretch>
            <a:fillRect/>
          </a:stretch>
        </p:blipFill>
        <p:spPr>
          <a:xfrm>
            <a:off x="2456325" y="1224925"/>
            <a:ext cx="6535276" cy="2693649"/>
          </a:xfrm>
          <a:prstGeom prst="rect">
            <a:avLst/>
          </a:prstGeom>
          <a:noFill/>
          <a:ln>
            <a:noFill/>
          </a:ln>
        </p:spPr>
      </p:pic>
      <p:sp>
        <p:nvSpPr>
          <p:cNvPr id="687" name="Google Shape;687;p56"/>
          <p:cNvSpPr txBox="1"/>
          <p:nvPr/>
        </p:nvSpPr>
        <p:spPr>
          <a:xfrm>
            <a:off x="4125625" y="2001150"/>
            <a:ext cx="16179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7"/>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693" name="Google Shape;693;p57"/>
          <p:cNvSpPr txBox="1"/>
          <p:nvPr/>
        </p:nvSpPr>
        <p:spPr>
          <a:xfrm>
            <a:off x="128400" y="2315700"/>
            <a:ext cx="20682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view all registered users is clicked, it displays all customer with registered status</a:t>
            </a:r>
            <a:endParaRPr sz="900"/>
          </a:p>
        </p:txBody>
      </p:sp>
      <p:grpSp>
        <p:nvGrpSpPr>
          <p:cNvPr id="694" name="Google Shape;694;p57"/>
          <p:cNvGrpSpPr/>
          <p:nvPr/>
        </p:nvGrpSpPr>
        <p:grpSpPr>
          <a:xfrm>
            <a:off x="2196604" y="1473181"/>
            <a:ext cx="6788638" cy="2197134"/>
            <a:chOff x="2119425" y="1521201"/>
            <a:chExt cx="6866226" cy="2250700"/>
          </a:xfrm>
        </p:grpSpPr>
        <p:pic>
          <p:nvPicPr>
            <p:cNvPr id="695" name="Google Shape;695;p57"/>
            <p:cNvPicPr preferRelativeResize="0"/>
            <p:nvPr/>
          </p:nvPicPr>
          <p:blipFill>
            <a:blip r:embed="rId3">
              <a:alphaModFix/>
            </a:blip>
            <a:stretch>
              <a:fillRect/>
            </a:stretch>
          </p:blipFill>
          <p:spPr>
            <a:xfrm>
              <a:off x="2119425" y="1521201"/>
              <a:ext cx="6866226" cy="2250700"/>
            </a:xfrm>
            <a:prstGeom prst="rect">
              <a:avLst/>
            </a:prstGeom>
            <a:noFill/>
            <a:ln>
              <a:noFill/>
            </a:ln>
          </p:spPr>
        </p:pic>
        <p:sp>
          <p:nvSpPr>
            <p:cNvPr id="696" name="Google Shape;696;p57"/>
            <p:cNvSpPr txBox="1"/>
            <p:nvPr/>
          </p:nvSpPr>
          <p:spPr>
            <a:xfrm>
              <a:off x="5540100" y="2100275"/>
              <a:ext cx="1660800" cy="2700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8"/>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User Type)</a:t>
            </a:r>
            <a:endParaRPr sz="2400"/>
          </a:p>
          <a:p>
            <a:pPr indent="0" lvl="0" marL="0" rtl="0" algn="l">
              <a:spcBef>
                <a:spcPts val="0"/>
              </a:spcBef>
              <a:spcAft>
                <a:spcPts val="0"/>
              </a:spcAft>
              <a:buNone/>
            </a:pPr>
            <a:r>
              <a:t/>
            </a:r>
            <a:endParaRPr/>
          </a:p>
        </p:txBody>
      </p:sp>
      <p:sp>
        <p:nvSpPr>
          <p:cNvPr id="702" name="Google Shape;702;p58"/>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8"/>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8"/>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8"/>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706" name="Google Shape;706;p58"/>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707" name="Google Shape;707;p58"/>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708" name="Google Shape;708;p58"/>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709" name="Google Shape;709;p58"/>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710" name="Google Shape;710;p58"/>
          <p:cNvCxnSpPr>
            <a:stCxn id="711" idx="0"/>
            <a:endCxn id="702"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58"/>
          <p:cNvCxnSpPr>
            <a:stCxn id="702" idx="0"/>
            <a:endCxn id="706"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713" name="Google Shape;713;p58"/>
          <p:cNvCxnSpPr>
            <a:stCxn id="703" idx="3"/>
            <a:endCxn id="704"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714" name="Google Shape;714;p58"/>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715" name="Google Shape;715;p58"/>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716" name="Google Shape;716;p58"/>
          <p:cNvSpPr txBox="1"/>
          <p:nvPr/>
        </p:nvSpPr>
        <p:spPr>
          <a:xfrm>
            <a:off x="103800" y="3948300"/>
            <a:ext cx="16812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Add new Customer</a:t>
            </a:r>
            <a:endParaRPr sz="900">
              <a:solidFill>
                <a:schemeClr val="dk1"/>
              </a:solidFill>
            </a:endParaRPr>
          </a:p>
        </p:txBody>
      </p:sp>
      <p:sp>
        <p:nvSpPr>
          <p:cNvPr id="717" name="Google Shape;717;p58"/>
          <p:cNvSpPr txBox="1"/>
          <p:nvPr/>
        </p:nvSpPr>
        <p:spPr>
          <a:xfrm>
            <a:off x="50225" y="1560525"/>
            <a:ext cx="16812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1:</a:t>
            </a:r>
            <a:endParaRPr b="1" sz="1000">
              <a:solidFill>
                <a:srgbClr val="FFFFFF"/>
              </a:solidFill>
            </a:endParaRPr>
          </a:p>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../../../../getUserType</a:t>
            </a:r>
            <a:endParaRPr sz="900">
              <a:solidFill>
                <a:srgbClr val="FFFFFF"/>
              </a:solidFill>
            </a:endParaRPr>
          </a:p>
        </p:txBody>
      </p:sp>
      <p:sp>
        <p:nvSpPr>
          <p:cNvPr id="718" name="Google Shape;718;p58"/>
          <p:cNvSpPr txBox="1"/>
          <p:nvPr/>
        </p:nvSpPr>
        <p:spPr>
          <a:xfrm>
            <a:off x="5190863" y="783625"/>
            <a:ext cx="2686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2:</a:t>
            </a:r>
            <a:endParaRPr b="1" sz="1000">
              <a:solidFill>
                <a:schemeClr val="dk1"/>
              </a:solidFill>
            </a:endParaRPr>
          </a:p>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userType.java</a:t>
            </a:r>
            <a:endParaRPr sz="900">
              <a:solidFill>
                <a:schemeClr val="dk1"/>
              </a:solidFill>
            </a:endParaRPr>
          </a:p>
          <a:p>
            <a:pPr indent="0" lvl="0" marL="0" rtl="0" algn="l">
              <a:spcBef>
                <a:spcPts val="0"/>
              </a:spcBef>
              <a:spcAft>
                <a:spcPts val="0"/>
              </a:spcAft>
              <a:buNone/>
            </a:pPr>
            <a:r>
              <a:rPr lang="en" sz="900">
                <a:solidFill>
                  <a:schemeClr val="dk1"/>
                </a:solidFill>
              </a:rPr>
              <a:t>Selects the available roles from the database</a:t>
            </a:r>
            <a:endParaRPr sz="900">
              <a:solidFill>
                <a:schemeClr val="dk1"/>
              </a:solidFill>
            </a:endParaRPr>
          </a:p>
        </p:txBody>
      </p:sp>
      <p:cxnSp>
        <p:nvCxnSpPr>
          <p:cNvPr id="719" name="Google Shape;719;p58"/>
          <p:cNvCxnSpPr>
            <a:stCxn id="704" idx="3"/>
            <a:endCxn id="708"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720" name="Google Shape;720;p58"/>
          <p:cNvSpPr txBox="1"/>
          <p:nvPr/>
        </p:nvSpPr>
        <p:spPr>
          <a:xfrm>
            <a:off x="7672350" y="1710025"/>
            <a:ext cx="10974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3:</a:t>
            </a:r>
            <a:endParaRPr b="1" sz="1000">
              <a:solidFill>
                <a:schemeClr val="dk1"/>
              </a:solidFill>
            </a:endParaRPr>
          </a:p>
          <a:p>
            <a:pPr indent="0" lvl="0" marL="0" rtl="0" algn="l">
              <a:spcBef>
                <a:spcPts val="0"/>
              </a:spcBef>
              <a:spcAft>
                <a:spcPts val="0"/>
              </a:spcAft>
              <a:buNone/>
            </a:pPr>
            <a:r>
              <a:rPr lang="en" sz="900">
                <a:solidFill>
                  <a:schemeClr val="dk1"/>
                </a:solidFill>
              </a:rPr>
              <a:t>Pings the database and then gets the data. Sets the UserDetails getter/setter</a:t>
            </a:r>
            <a:endParaRPr sz="900">
              <a:solidFill>
                <a:schemeClr val="dk1"/>
              </a:solidFill>
            </a:endParaRPr>
          </a:p>
        </p:txBody>
      </p:sp>
      <p:sp>
        <p:nvSpPr>
          <p:cNvPr id="721" name="Google Shape;721;p58"/>
          <p:cNvSpPr txBox="1"/>
          <p:nvPr/>
        </p:nvSpPr>
        <p:spPr>
          <a:xfrm>
            <a:off x="2560500" y="3499800"/>
            <a:ext cx="22509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5:</a:t>
            </a:r>
            <a:endParaRPr b="1" sz="1000">
              <a:solidFill>
                <a:srgbClr val="FFFFFF"/>
              </a:solidFill>
            </a:endParaRPr>
          </a:p>
          <a:p>
            <a:pPr indent="0" lvl="0" marL="0" rtl="0" algn="l">
              <a:spcBef>
                <a:spcPts val="0"/>
              </a:spcBef>
              <a:spcAft>
                <a:spcPts val="0"/>
              </a:spcAft>
              <a:buNone/>
            </a:pPr>
            <a:r>
              <a:rPr lang="en" sz="900">
                <a:solidFill>
                  <a:srgbClr val="FFFFFF"/>
                </a:solidFill>
              </a:rPr>
              <a:t>Redirects to AdminCreateCustomer.jsp</a:t>
            </a:r>
            <a:endParaRPr sz="900">
              <a:solidFill>
                <a:srgbClr val="FFFFFF"/>
              </a:solidFill>
            </a:endParaRPr>
          </a:p>
        </p:txBody>
      </p:sp>
      <p:cxnSp>
        <p:nvCxnSpPr>
          <p:cNvPr id="722" name="Google Shape;722;p58"/>
          <p:cNvCxnSpPr>
            <a:endCxn id="703" idx="2"/>
          </p:cNvCxnSpPr>
          <p:nvPr/>
        </p:nvCxnSpPr>
        <p:spPr>
          <a:xfrm flipH="1" rot="10800000">
            <a:off x="2550325" y="2053175"/>
            <a:ext cx="1654500" cy="1397100"/>
          </a:xfrm>
          <a:prstGeom prst="bentConnector2">
            <a:avLst/>
          </a:prstGeom>
          <a:noFill/>
          <a:ln cap="flat" cmpd="sng" w="9525">
            <a:solidFill>
              <a:schemeClr val="dk2"/>
            </a:solidFill>
            <a:prstDash val="solid"/>
            <a:round/>
            <a:headEnd len="med" w="med" type="triangle"/>
            <a:tailEnd len="med" w="med" type="none"/>
          </a:ln>
        </p:spPr>
      </p:cxnSp>
      <p:sp>
        <p:nvSpPr>
          <p:cNvPr id="723" name="Google Shape;723;p58"/>
          <p:cNvSpPr txBox="1"/>
          <p:nvPr/>
        </p:nvSpPr>
        <p:spPr>
          <a:xfrm>
            <a:off x="5201363" y="3499888"/>
            <a:ext cx="16545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4:</a:t>
            </a:r>
            <a:endParaRPr b="1" sz="1000">
              <a:solidFill>
                <a:schemeClr val="dk1"/>
              </a:solidFill>
            </a:endParaRPr>
          </a:p>
          <a:p>
            <a:pPr indent="0" lvl="0" marL="0" rtl="0" algn="l">
              <a:spcBef>
                <a:spcPts val="0"/>
              </a:spcBef>
              <a:spcAft>
                <a:spcPts val="0"/>
              </a:spcAft>
              <a:buNone/>
            </a:pPr>
            <a:r>
              <a:rPr lang="en" sz="900">
                <a:solidFill>
                  <a:schemeClr val="dk1"/>
                </a:solidFill>
              </a:rPr>
              <a:t>Gathers data &amp; store in userTypeList array.</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userTypeList </a:t>
            </a:r>
            <a:r>
              <a:rPr lang="en" sz="900">
                <a:solidFill>
                  <a:schemeClr val="dk1"/>
                </a:solidFill>
              </a:rPr>
              <a:t>attribute is then set with the array. </a:t>
            </a:r>
            <a:endParaRPr sz="900">
              <a:solidFill>
                <a:schemeClr val="dk1"/>
              </a:solidFill>
            </a:endParaRPr>
          </a:p>
        </p:txBody>
      </p:sp>
      <p:pic>
        <p:nvPicPr>
          <p:cNvPr id="724" name="Google Shape;724;p58"/>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9"/>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(Add Customer)</a:t>
            </a:r>
            <a:endParaRPr sz="2400"/>
          </a:p>
          <a:p>
            <a:pPr indent="0" lvl="0" marL="0" rtl="0" algn="l">
              <a:spcBef>
                <a:spcPts val="0"/>
              </a:spcBef>
              <a:spcAft>
                <a:spcPts val="0"/>
              </a:spcAft>
              <a:buNone/>
            </a:pPr>
            <a:r>
              <a:t/>
            </a:r>
            <a:endParaRPr/>
          </a:p>
        </p:txBody>
      </p:sp>
      <p:sp>
        <p:nvSpPr>
          <p:cNvPr id="730" name="Google Shape;730;p59"/>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9"/>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9"/>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734" name="Google Shape;734;p59"/>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735" name="Google Shape;735;p59"/>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736" name="Google Shape;736;p59"/>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737" name="Google Shape;737;p59"/>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738" name="Google Shape;738;p59"/>
          <p:cNvCxnSpPr>
            <a:stCxn id="739" idx="0"/>
            <a:endCxn id="730"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740" name="Google Shape;740;p59"/>
          <p:cNvCxnSpPr>
            <a:stCxn id="730" idx="0"/>
            <a:endCxn id="734"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741" name="Google Shape;741;p59"/>
          <p:cNvCxnSpPr>
            <a:stCxn id="731" idx="3"/>
            <a:endCxn id="732"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sp>
        <p:nvSpPr>
          <p:cNvPr id="742" name="Google Shape;742;p59"/>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743" name="Google Shape;743;p59"/>
          <p:cNvSpPr txBox="1"/>
          <p:nvPr/>
        </p:nvSpPr>
        <p:spPr>
          <a:xfrm>
            <a:off x="103800" y="3948300"/>
            <a:ext cx="16812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Fills in form</a:t>
            </a:r>
            <a:endParaRPr sz="900">
              <a:solidFill>
                <a:schemeClr val="dk1"/>
              </a:solidFill>
            </a:endParaRPr>
          </a:p>
          <a:p>
            <a:pPr indent="0" lvl="0" marL="0" rtl="0" algn="l">
              <a:spcBef>
                <a:spcPts val="0"/>
              </a:spcBef>
              <a:spcAft>
                <a:spcPts val="0"/>
              </a:spcAft>
              <a:buNone/>
            </a:pPr>
            <a:r>
              <a:rPr lang="en" sz="900">
                <a:solidFill>
                  <a:schemeClr val="dk1"/>
                </a:solidFill>
              </a:rPr>
              <a:t>Request: Add new Customer</a:t>
            </a:r>
            <a:endParaRPr sz="900">
              <a:solidFill>
                <a:schemeClr val="dk1"/>
              </a:solidFill>
            </a:endParaRPr>
          </a:p>
        </p:txBody>
      </p:sp>
      <p:sp>
        <p:nvSpPr>
          <p:cNvPr id="744" name="Google Shape;744;p59"/>
          <p:cNvSpPr txBox="1"/>
          <p:nvPr/>
        </p:nvSpPr>
        <p:spPr>
          <a:xfrm>
            <a:off x="50225" y="1190019"/>
            <a:ext cx="1681200" cy="14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6:</a:t>
            </a:r>
            <a:endParaRPr b="1" sz="1000">
              <a:solidFill>
                <a:srgbClr val="FFFFFF"/>
              </a:solidFill>
            </a:endParaRPr>
          </a:p>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../../../../addNewCustomer</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Takes in the form values that are needed to create customer. Such as firstname, lastname, phone and postalcode, etc</a:t>
            </a:r>
            <a:endParaRPr sz="900">
              <a:solidFill>
                <a:srgbClr val="FFFFFF"/>
              </a:solidFill>
            </a:endParaRPr>
          </a:p>
        </p:txBody>
      </p:sp>
      <p:sp>
        <p:nvSpPr>
          <p:cNvPr id="745" name="Google Shape;745;p59"/>
          <p:cNvSpPr txBox="1"/>
          <p:nvPr/>
        </p:nvSpPr>
        <p:spPr>
          <a:xfrm>
            <a:off x="5190863" y="783625"/>
            <a:ext cx="2686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7:</a:t>
            </a:r>
            <a:endParaRPr b="1" sz="1000">
              <a:solidFill>
                <a:schemeClr val="dk1"/>
              </a:solidFill>
            </a:endParaRPr>
          </a:p>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addNewCustomerToDB.java</a:t>
            </a:r>
            <a:endParaRPr sz="900">
              <a:solidFill>
                <a:schemeClr val="dk1"/>
              </a:solidFill>
            </a:endParaRPr>
          </a:p>
          <a:p>
            <a:pPr indent="0" lvl="0" marL="0" rtl="0" algn="l">
              <a:spcBef>
                <a:spcPts val="0"/>
              </a:spcBef>
              <a:spcAft>
                <a:spcPts val="0"/>
              </a:spcAft>
              <a:buNone/>
            </a:pPr>
            <a:r>
              <a:rPr lang="en" sz="900">
                <a:solidFill>
                  <a:schemeClr val="dk1"/>
                </a:solidFill>
              </a:rPr>
              <a:t>Gets the data from what user has keyed in </a:t>
            </a:r>
            <a:endParaRPr sz="900">
              <a:solidFill>
                <a:schemeClr val="dk1"/>
              </a:solidFill>
            </a:endParaRPr>
          </a:p>
        </p:txBody>
      </p:sp>
      <p:cxnSp>
        <p:nvCxnSpPr>
          <p:cNvPr id="746" name="Google Shape;746;p59"/>
          <p:cNvCxnSpPr>
            <a:stCxn id="732" idx="3"/>
            <a:endCxn id="736"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747" name="Google Shape;747;p59"/>
          <p:cNvSpPr txBox="1"/>
          <p:nvPr/>
        </p:nvSpPr>
        <p:spPr>
          <a:xfrm>
            <a:off x="7672350" y="1710025"/>
            <a:ext cx="10974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8:</a:t>
            </a:r>
            <a:endParaRPr b="1" sz="1000">
              <a:solidFill>
                <a:schemeClr val="dk1"/>
              </a:solidFill>
            </a:endParaRPr>
          </a:p>
          <a:p>
            <a:pPr indent="0" lvl="0" marL="0" rtl="0" algn="l">
              <a:spcBef>
                <a:spcPts val="0"/>
              </a:spcBef>
              <a:spcAft>
                <a:spcPts val="0"/>
              </a:spcAft>
              <a:buNone/>
            </a:pPr>
            <a:r>
              <a:rPr lang="en" sz="900">
                <a:solidFill>
                  <a:schemeClr val="dk1"/>
                </a:solidFill>
              </a:rPr>
              <a:t>Pings the database and then adds the new user to database.</a:t>
            </a:r>
            <a:endParaRPr sz="900">
              <a:solidFill>
                <a:schemeClr val="dk1"/>
              </a:solidFill>
            </a:endParaRPr>
          </a:p>
        </p:txBody>
      </p:sp>
      <p:sp>
        <p:nvSpPr>
          <p:cNvPr id="748" name="Google Shape;748;p59"/>
          <p:cNvSpPr txBox="1"/>
          <p:nvPr/>
        </p:nvSpPr>
        <p:spPr>
          <a:xfrm>
            <a:off x="2737125" y="3594000"/>
            <a:ext cx="22509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10:</a:t>
            </a:r>
            <a:endParaRPr b="1" sz="1000">
              <a:solidFill>
                <a:srgbClr val="FFFFFF"/>
              </a:solidFill>
            </a:endParaRPr>
          </a:p>
          <a:p>
            <a:pPr indent="0" lvl="0" marL="0" rtl="0" algn="l">
              <a:spcBef>
                <a:spcPts val="0"/>
              </a:spcBef>
              <a:spcAft>
                <a:spcPts val="0"/>
              </a:spcAft>
              <a:buNone/>
            </a:pPr>
            <a:r>
              <a:rPr lang="en" sz="900">
                <a:solidFill>
                  <a:srgbClr val="FFFFFF"/>
                </a:solidFill>
              </a:rPr>
              <a:t>Redirects to AdminDashboard.jsp</a:t>
            </a:r>
            <a:endParaRPr sz="900">
              <a:solidFill>
                <a:srgbClr val="FFFFFF"/>
              </a:solidFill>
            </a:endParaRPr>
          </a:p>
        </p:txBody>
      </p:sp>
      <p:pic>
        <p:nvPicPr>
          <p:cNvPr id="749" name="Google Shape;749;p59"/>
          <p:cNvPicPr preferRelativeResize="0"/>
          <p:nvPr/>
        </p:nvPicPr>
        <p:blipFill>
          <a:blip r:embed="rId4">
            <a:alphaModFix/>
          </a:blip>
          <a:stretch>
            <a:fillRect/>
          </a:stretch>
        </p:blipFill>
        <p:spPr>
          <a:xfrm>
            <a:off x="1384525" y="4460247"/>
            <a:ext cx="613200" cy="611165"/>
          </a:xfrm>
          <a:prstGeom prst="rect">
            <a:avLst/>
          </a:prstGeom>
          <a:noFill/>
          <a:ln>
            <a:noFill/>
          </a:ln>
        </p:spPr>
      </p:pic>
      <p:cxnSp>
        <p:nvCxnSpPr>
          <p:cNvPr id="750" name="Google Shape;750;p59"/>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751" name="Google Shape;751;p59"/>
          <p:cNvCxnSpPr/>
          <p:nvPr/>
        </p:nvCxnSpPr>
        <p:spPr>
          <a:xfrm flipH="1" rot="10800000">
            <a:off x="2550325" y="2053175"/>
            <a:ext cx="1654500" cy="1397100"/>
          </a:xfrm>
          <a:prstGeom prst="bentConnector2">
            <a:avLst/>
          </a:prstGeom>
          <a:noFill/>
          <a:ln cap="flat" cmpd="sng" w="9525">
            <a:solidFill>
              <a:schemeClr val="dk2"/>
            </a:solidFill>
            <a:prstDash val="solid"/>
            <a:round/>
            <a:headEnd len="med" w="med" type="triangle"/>
            <a:tailEnd len="med" w="med" type="none"/>
          </a:ln>
        </p:spPr>
      </p:cxnSp>
      <p:sp>
        <p:nvSpPr>
          <p:cNvPr id="752" name="Google Shape;752;p59"/>
          <p:cNvSpPr txBox="1"/>
          <p:nvPr/>
        </p:nvSpPr>
        <p:spPr>
          <a:xfrm>
            <a:off x="5201363" y="3499888"/>
            <a:ext cx="16545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9:</a:t>
            </a:r>
            <a:endParaRPr b="1" sz="1000">
              <a:solidFill>
                <a:schemeClr val="dk1"/>
              </a:solidFill>
            </a:endParaRPr>
          </a:p>
          <a:p>
            <a:pPr indent="0" lvl="0" marL="0" rtl="0" algn="l">
              <a:spcBef>
                <a:spcPts val="0"/>
              </a:spcBef>
              <a:spcAft>
                <a:spcPts val="0"/>
              </a:spcAft>
              <a:buNone/>
            </a:pPr>
            <a:r>
              <a:rPr lang="en" sz="900">
                <a:solidFill>
                  <a:schemeClr val="dk1"/>
                </a:solidFill>
              </a:rPr>
              <a:t>Returns the insert status</a:t>
            </a:r>
            <a:endParaRPr sz="9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0"/>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(Create)</a:t>
            </a:r>
            <a:endParaRPr sz="2400"/>
          </a:p>
          <a:p>
            <a:pPr indent="0" lvl="0" marL="0" rtl="0" algn="l">
              <a:spcBef>
                <a:spcPts val="0"/>
              </a:spcBef>
              <a:spcAft>
                <a:spcPts val="0"/>
              </a:spcAft>
              <a:buNone/>
            </a:pPr>
            <a:r>
              <a:t/>
            </a:r>
            <a:endParaRPr/>
          </a:p>
        </p:txBody>
      </p:sp>
      <p:sp>
        <p:nvSpPr>
          <p:cNvPr id="758" name="Google Shape;758;p60"/>
          <p:cNvSpPr txBox="1"/>
          <p:nvPr/>
        </p:nvSpPr>
        <p:spPr>
          <a:xfrm>
            <a:off x="96400" y="2181763"/>
            <a:ext cx="22503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Displays create customer form for admin to create new user.</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Admin will fill up the information and click create user</a:t>
            </a:r>
            <a:endParaRPr sz="900">
              <a:solidFill>
                <a:schemeClr val="dk1"/>
              </a:solidFill>
            </a:endParaRPr>
          </a:p>
        </p:txBody>
      </p:sp>
      <p:pic>
        <p:nvPicPr>
          <p:cNvPr id="759" name="Google Shape;759;p60"/>
          <p:cNvPicPr preferRelativeResize="0"/>
          <p:nvPr/>
        </p:nvPicPr>
        <p:blipFill>
          <a:blip r:embed="rId3">
            <a:alphaModFix/>
          </a:blip>
          <a:stretch>
            <a:fillRect/>
          </a:stretch>
        </p:blipFill>
        <p:spPr>
          <a:xfrm>
            <a:off x="2477675" y="1148263"/>
            <a:ext cx="6503200" cy="284698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1"/>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765" name="Google Shape;765;p61"/>
          <p:cNvSpPr txBox="1"/>
          <p:nvPr/>
        </p:nvSpPr>
        <p:spPr>
          <a:xfrm>
            <a:off x="214300" y="2370300"/>
            <a:ext cx="1928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user attempts to submit an empty form</a:t>
            </a:r>
            <a:endParaRPr sz="900"/>
          </a:p>
        </p:txBody>
      </p:sp>
      <p:sp>
        <p:nvSpPr>
          <p:cNvPr id="766" name="Google Shape;766;p61"/>
          <p:cNvSpPr txBox="1"/>
          <p:nvPr/>
        </p:nvSpPr>
        <p:spPr>
          <a:xfrm>
            <a:off x="4125625" y="2001150"/>
            <a:ext cx="16179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61"/>
          <p:cNvPicPr preferRelativeResize="0"/>
          <p:nvPr/>
        </p:nvPicPr>
        <p:blipFill>
          <a:blip r:embed="rId3">
            <a:alphaModFix/>
          </a:blip>
          <a:stretch>
            <a:fillRect/>
          </a:stretch>
        </p:blipFill>
        <p:spPr>
          <a:xfrm>
            <a:off x="2035850" y="1047775"/>
            <a:ext cx="6899125" cy="3047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blip>
          <a:stretch>
            <a:fillRect/>
          </a:stretch>
        </p:blipFill>
        <p:spPr>
          <a:xfrm>
            <a:off x="0" y="7276"/>
            <a:ext cx="9144000" cy="3560057"/>
          </a:xfrm>
          <a:prstGeom prst="rect">
            <a:avLst/>
          </a:prstGeom>
          <a:noFill/>
          <a:ln>
            <a:noFill/>
          </a:ln>
        </p:spPr>
      </p:pic>
      <p:pic>
        <p:nvPicPr>
          <p:cNvPr id="101" name="Google Shape;101;p17"/>
          <p:cNvPicPr preferRelativeResize="0"/>
          <p:nvPr/>
        </p:nvPicPr>
        <p:blipFill>
          <a:blip r:embed="rId4">
            <a:alphaModFix/>
          </a:blip>
          <a:stretch>
            <a:fillRect/>
          </a:stretch>
        </p:blipFill>
        <p:spPr>
          <a:xfrm>
            <a:off x="0" y="2194389"/>
            <a:ext cx="9144001" cy="2949092"/>
          </a:xfrm>
          <a:prstGeom prst="rect">
            <a:avLst/>
          </a:prstGeom>
          <a:noFill/>
          <a:ln>
            <a:noFill/>
          </a:ln>
        </p:spPr>
      </p:pic>
      <p:sp>
        <p:nvSpPr>
          <p:cNvPr id="102" name="Google Shape;102;p17"/>
          <p:cNvSpPr txBox="1"/>
          <p:nvPr/>
        </p:nvSpPr>
        <p:spPr>
          <a:xfrm>
            <a:off x="43600" y="4649475"/>
            <a:ext cx="3559800" cy="428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If users try to access the unauthorised page, these are the ‘error’ handlers</a:t>
            </a:r>
            <a:endParaRPr sz="10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2"/>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773" name="Google Shape;773;p62"/>
          <p:cNvSpPr txBox="1"/>
          <p:nvPr/>
        </p:nvSpPr>
        <p:spPr>
          <a:xfrm>
            <a:off x="192850" y="2447300"/>
            <a:ext cx="2046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new user is added successfully, it will display a modal informing that a new customer is added.</a:t>
            </a:r>
            <a:endParaRPr sz="900">
              <a:solidFill>
                <a:schemeClr val="dk1"/>
              </a:solidFill>
            </a:endParaRPr>
          </a:p>
        </p:txBody>
      </p:sp>
      <p:sp>
        <p:nvSpPr>
          <p:cNvPr id="774" name="Google Shape;774;p62"/>
          <p:cNvSpPr txBox="1"/>
          <p:nvPr/>
        </p:nvSpPr>
        <p:spPr>
          <a:xfrm>
            <a:off x="2314670" y="1829700"/>
            <a:ext cx="16134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62"/>
          <p:cNvPicPr preferRelativeResize="0"/>
          <p:nvPr/>
        </p:nvPicPr>
        <p:blipFill>
          <a:blip r:embed="rId3">
            <a:alphaModFix/>
          </a:blip>
          <a:stretch>
            <a:fillRect/>
          </a:stretch>
        </p:blipFill>
        <p:spPr>
          <a:xfrm>
            <a:off x="2314675" y="1041750"/>
            <a:ext cx="6640551" cy="33838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3"/>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781" name="Google Shape;781;p63"/>
          <p:cNvSpPr txBox="1"/>
          <p:nvPr/>
        </p:nvSpPr>
        <p:spPr>
          <a:xfrm>
            <a:off x="214300" y="2370300"/>
            <a:ext cx="1928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user with the same email or phone already exists, then it will not add into the database.</a:t>
            </a:r>
            <a:endParaRPr sz="900"/>
          </a:p>
        </p:txBody>
      </p:sp>
      <p:sp>
        <p:nvSpPr>
          <p:cNvPr id="782" name="Google Shape;782;p63"/>
          <p:cNvSpPr txBox="1"/>
          <p:nvPr/>
        </p:nvSpPr>
        <p:spPr>
          <a:xfrm>
            <a:off x="4125625" y="2001150"/>
            <a:ext cx="16179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83" name="Google Shape;783;p63"/>
          <p:cNvPicPr preferRelativeResize="0"/>
          <p:nvPr/>
        </p:nvPicPr>
        <p:blipFill>
          <a:blip r:embed="rId3">
            <a:alphaModFix/>
          </a:blip>
          <a:stretch>
            <a:fillRect/>
          </a:stretch>
        </p:blipFill>
        <p:spPr>
          <a:xfrm>
            <a:off x="2199175" y="844425"/>
            <a:ext cx="6819924" cy="37117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4"/>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(Update Customer List)</a:t>
            </a:r>
            <a:endParaRPr sz="2400"/>
          </a:p>
          <a:p>
            <a:pPr indent="0" lvl="0" marL="0" rtl="0" algn="l">
              <a:spcBef>
                <a:spcPts val="0"/>
              </a:spcBef>
              <a:spcAft>
                <a:spcPts val="0"/>
              </a:spcAft>
              <a:buNone/>
            </a:pPr>
            <a:r>
              <a:t/>
            </a:r>
            <a:endParaRPr/>
          </a:p>
        </p:txBody>
      </p:sp>
      <p:sp>
        <p:nvSpPr>
          <p:cNvPr id="789" name="Google Shape;789;p64"/>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4"/>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4"/>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4"/>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793" name="Google Shape;793;p64"/>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794" name="Google Shape;794;p64"/>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795" name="Google Shape;795;p64"/>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796" name="Google Shape;796;p64"/>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797" name="Google Shape;797;p64"/>
          <p:cNvCxnSpPr>
            <a:stCxn id="798" idx="0"/>
            <a:endCxn id="789"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799" name="Google Shape;799;p64"/>
          <p:cNvCxnSpPr>
            <a:stCxn id="789" idx="0"/>
            <a:endCxn id="793"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800" name="Google Shape;800;p64"/>
          <p:cNvCxnSpPr>
            <a:stCxn id="790" idx="3"/>
            <a:endCxn id="791"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801" name="Google Shape;801;p64"/>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802" name="Google Shape;802;p64"/>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803" name="Google Shape;803;p64"/>
          <p:cNvSpPr txBox="1"/>
          <p:nvPr/>
        </p:nvSpPr>
        <p:spPr>
          <a:xfrm>
            <a:off x="103800" y="3948300"/>
            <a:ext cx="16812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Update Customer</a:t>
            </a:r>
            <a:endParaRPr sz="900">
              <a:solidFill>
                <a:schemeClr val="dk1"/>
              </a:solidFill>
            </a:endParaRPr>
          </a:p>
        </p:txBody>
      </p:sp>
      <p:sp>
        <p:nvSpPr>
          <p:cNvPr id="804" name="Google Shape;804;p64"/>
          <p:cNvSpPr txBox="1"/>
          <p:nvPr/>
        </p:nvSpPr>
        <p:spPr>
          <a:xfrm>
            <a:off x="50225" y="1560525"/>
            <a:ext cx="1681200" cy="13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1:</a:t>
            </a:r>
            <a:endParaRPr b="1" sz="1000">
              <a:solidFill>
                <a:srgbClr val="FFFFFF"/>
              </a:solidFill>
            </a:endParaRPr>
          </a:p>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../../../../updateCustomerList</a:t>
            </a:r>
            <a:endParaRPr sz="900">
              <a:solidFill>
                <a:srgbClr val="FFFFFF"/>
              </a:solidFill>
            </a:endParaRPr>
          </a:p>
        </p:txBody>
      </p:sp>
      <p:sp>
        <p:nvSpPr>
          <p:cNvPr id="805" name="Google Shape;805;p64"/>
          <p:cNvSpPr txBox="1"/>
          <p:nvPr/>
        </p:nvSpPr>
        <p:spPr>
          <a:xfrm>
            <a:off x="5131500" y="762125"/>
            <a:ext cx="30813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2:</a:t>
            </a:r>
            <a:endParaRPr b="1" sz="1000">
              <a:solidFill>
                <a:schemeClr val="dk1"/>
              </a:solidFill>
            </a:endParaRPr>
          </a:p>
          <a:p>
            <a:pPr indent="0" lvl="0" marL="0" rtl="0" algn="l">
              <a:spcBef>
                <a:spcPts val="0"/>
              </a:spcBef>
              <a:spcAft>
                <a:spcPts val="0"/>
              </a:spcAft>
              <a:buNone/>
            </a:pPr>
            <a:r>
              <a:rPr lang="en" sz="900">
                <a:solidFill>
                  <a:schemeClr val="dk1"/>
                </a:solidFill>
              </a:rPr>
              <a:t>Controller updates the respective model based on 2 event called</a:t>
            </a:r>
            <a:endParaRPr sz="900">
              <a:solidFill>
                <a:schemeClr val="dk1"/>
              </a:solidFill>
            </a:endParaRPr>
          </a:p>
          <a:p>
            <a:pPr indent="0" lvl="0" marL="0" rtl="0" algn="l">
              <a:spcBef>
                <a:spcPts val="0"/>
              </a:spcBef>
              <a:spcAft>
                <a:spcPts val="0"/>
              </a:spcAft>
              <a:buNone/>
            </a:pPr>
            <a:r>
              <a:rPr lang="en" sz="900">
                <a:solidFill>
                  <a:schemeClr val="dk1"/>
                </a:solidFill>
              </a:rPr>
              <a:t>Model: userType.java and getAllCustomersFromDB.java </a:t>
            </a:r>
            <a:endParaRPr sz="900">
              <a:solidFill>
                <a:schemeClr val="dk1"/>
              </a:solidFill>
            </a:endParaRPr>
          </a:p>
          <a:p>
            <a:pPr indent="0" lvl="0" marL="0" rtl="0" algn="l">
              <a:spcBef>
                <a:spcPts val="0"/>
              </a:spcBef>
              <a:spcAft>
                <a:spcPts val="0"/>
              </a:spcAft>
              <a:buNone/>
            </a:pPr>
            <a:r>
              <a:rPr lang="en" sz="900">
                <a:solidFill>
                  <a:schemeClr val="dk1"/>
                </a:solidFill>
              </a:rPr>
              <a:t>Selects the roles and customers from the database</a:t>
            </a:r>
            <a:endParaRPr sz="900">
              <a:solidFill>
                <a:schemeClr val="dk1"/>
              </a:solidFill>
            </a:endParaRPr>
          </a:p>
        </p:txBody>
      </p:sp>
      <p:cxnSp>
        <p:nvCxnSpPr>
          <p:cNvPr id="806" name="Google Shape;806;p64"/>
          <p:cNvCxnSpPr>
            <a:stCxn id="791" idx="3"/>
            <a:endCxn id="795"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807" name="Google Shape;807;p64"/>
          <p:cNvSpPr txBox="1"/>
          <p:nvPr/>
        </p:nvSpPr>
        <p:spPr>
          <a:xfrm>
            <a:off x="7672350" y="1710025"/>
            <a:ext cx="10974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3:</a:t>
            </a:r>
            <a:endParaRPr b="1" sz="1000">
              <a:solidFill>
                <a:schemeClr val="dk1"/>
              </a:solidFill>
            </a:endParaRPr>
          </a:p>
          <a:p>
            <a:pPr indent="0" lvl="0" marL="0" rtl="0" algn="l">
              <a:spcBef>
                <a:spcPts val="0"/>
              </a:spcBef>
              <a:spcAft>
                <a:spcPts val="0"/>
              </a:spcAft>
              <a:buNone/>
            </a:pPr>
            <a:r>
              <a:rPr lang="en" sz="900">
                <a:solidFill>
                  <a:schemeClr val="dk1"/>
                </a:solidFill>
              </a:rPr>
              <a:t>Pings the database and then gets the 2 data.</a:t>
            </a:r>
            <a:endParaRPr sz="900">
              <a:solidFill>
                <a:schemeClr val="dk1"/>
              </a:solidFill>
            </a:endParaRPr>
          </a:p>
        </p:txBody>
      </p:sp>
      <p:sp>
        <p:nvSpPr>
          <p:cNvPr id="808" name="Google Shape;808;p64"/>
          <p:cNvSpPr txBox="1"/>
          <p:nvPr/>
        </p:nvSpPr>
        <p:spPr>
          <a:xfrm>
            <a:off x="2560500" y="3499800"/>
            <a:ext cx="22509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5:</a:t>
            </a:r>
            <a:endParaRPr b="1" sz="1000">
              <a:solidFill>
                <a:srgbClr val="FFFFFF"/>
              </a:solidFill>
            </a:endParaRPr>
          </a:p>
          <a:p>
            <a:pPr indent="0" lvl="0" marL="0" rtl="0" algn="l">
              <a:spcBef>
                <a:spcPts val="0"/>
              </a:spcBef>
              <a:spcAft>
                <a:spcPts val="0"/>
              </a:spcAft>
              <a:buNone/>
            </a:pPr>
            <a:r>
              <a:rPr lang="en" sz="900">
                <a:solidFill>
                  <a:srgbClr val="FFFFFF"/>
                </a:solidFill>
              </a:rPr>
              <a:t>Redirects to AdminEditCustomer.jsp</a:t>
            </a:r>
            <a:endParaRPr sz="900">
              <a:solidFill>
                <a:srgbClr val="FFFFFF"/>
              </a:solidFill>
            </a:endParaRPr>
          </a:p>
        </p:txBody>
      </p:sp>
      <p:cxnSp>
        <p:nvCxnSpPr>
          <p:cNvPr id="809" name="Google Shape;809;p64"/>
          <p:cNvCxnSpPr>
            <a:endCxn id="790" idx="2"/>
          </p:cNvCxnSpPr>
          <p:nvPr/>
        </p:nvCxnSpPr>
        <p:spPr>
          <a:xfrm flipH="1" rot="10800000">
            <a:off x="2550325" y="2053175"/>
            <a:ext cx="1654500" cy="1397100"/>
          </a:xfrm>
          <a:prstGeom prst="bentConnector2">
            <a:avLst/>
          </a:prstGeom>
          <a:noFill/>
          <a:ln cap="flat" cmpd="sng" w="9525">
            <a:solidFill>
              <a:schemeClr val="dk2"/>
            </a:solidFill>
            <a:prstDash val="solid"/>
            <a:round/>
            <a:headEnd len="med" w="med" type="triangle"/>
            <a:tailEnd len="med" w="med" type="none"/>
          </a:ln>
        </p:spPr>
      </p:cxnSp>
      <p:sp>
        <p:nvSpPr>
          <p:cNvPr id="810" name="Google Shape;810;p64"/>
          <p:cNvSpPr txBox="1"/>
          <p:nvPr/>
        </p:nvSpPr>
        <p:spPr>
          <a:xfrm>
            <a:off x="5201363" y="3499888"/>
            <a:ext cx="16545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4:</a:t>
            </a:r>
            <a:endParaRPr b="1" sz="1000">
              <a:solidFill>
                <a:schemeClr val="dk1"/>
              </a:solidFill>
            </a:endParaRPr>
          </a:p>
          <a:p>
            <a:pPr indent="0" lvl="0" marL="0" rtl="0" algn="l">
              <a:spcBef>
                <a:spcPts val="0"/>
              </a:spcBef>
              <a:spcAft>
                <a:spcPts val="0"/>
              </a:spcAft>
              <a:buNone/>
            </a:pPr>
            <a:r>
              <a:rPr lang="en" sz="900">
                <a:solidFill>
                  <a:schemeClr val="dk1"/>
                </a:solidFill>
              </a:rPr>
              <a:t>Gathers data &amp; store in userList &amp; userTypeList array.</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userList &amp; </a:t>
            </a:r>
            <a:r>
              <a:rPr lang="en" sz="900">
                <a:solidFill>
                  <a:schemeClr val="dk1"/>
                </a:solidFill>
              </a:rPr>
              <a:t>userTypeList attribute is then set with the array. </a:t>
            </a:r>
            <a:endParaRPr sz="900">
              <a:solidFill>
                <a:schemeClr val="dk1"/>
              </a:solidFill>
            </a:endParaRPr>
          </a:p>
        </p:txBody>
      </p:sp>
      <p:pic>
        <p:nvPicPr>
          <p:cNvPr id="811" name="Google Shape;811;p64"/>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5"/>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(Update Customer)</a:t>
            </a:r>
            <a:endParaRPr sz="2400"/>
          </a:p>
          <a:p>
            <a:pPr indent="0" lvl="0" marL="0" rtl="0" algn="l">
              <a:spcBef>
                <a:spcPts val="0"/>
              </a:spcBef>
              <a:spcAft>
                <a:spcPts val="0"/>
              </a:spcAft>
              <a:buNone/>
            </a:pPr>
            <a:r>
              <a:t/>
            </a:r>
            <a:endParaRPr/>
          </a:p>
        </p:txBody>
      </p:sp>
      <p:sp>
        <p:nvSpPr>
          <p:cNvPr id="817" name="Google Shape;817;p65"/>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5"/>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5"/>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5"/>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821" name="Google Shape;821;p65"/>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822" name="Google Shape;822;p65"/>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823" name="Google Shape;823;p65"/>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824" name="Google Shape;824;p65"/>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825" name="Google Shape;825;p65"/>
          <p:cNvCxnSpPr>
            <a:stCxn id="826" idx="0"/>
            <a:endCxn id="817"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827" name="Google Shape;827;p65"/>
          <p:cNvCxnSpPr>
            <a:stCxn id="817" idx="0"/>
            <a:endCxn id="821"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828" name="Google Shape;828;p65"/>
          <p:cNvCxnSpPr>
            <a:stCxn id="818" idx="3"/>
            <a:endCxn id="819"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829" name="Google Shape;829;p65"/>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830" name="Google Shape;830;p65"/>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831" name="Google Shape;831;p65"/>
          <p:cNvSpPr txBox="1"/>
          <p:nvPr/>
        </p:nvSpPr>
        <p:spPr>
          <a:xfrm>
            <a:off x="103800" y="3948300"/>
            <a:ext cx="16812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Fills in form</a:t>
            </a:r>
            <a:endParaRPr sz="900">
              <a:solidFill>
                <a:schemeClr val="dk1"/>
              </a:solidFill>
            </a:endParaRPr>
          </a:p>
          <a:p>
            <a:pPr indent="0" lvl="0" marL="0" rtl="0" algn="l">
              <a:spcBef>
                <a:spcPts val="0"/>
              </a:spcBef>
              <a:spcAft>
                <a:spcPts val="0"/>
              </a:spcAft>
              <a:buNone/>
            </a:pPr>
            <a:r>
              <a:rPr lang="en" sz="900">
                <a:solidFill>
                  <a:schemeClr val="dk1"/>
                </a:solidFill>
              </a:rPr>
              <a:t>Request: Edit Customer</a:t>
            </a:r>
            <a:endParaRPr sz="900">
              <a:solidFill>
                <a:schemeClr val="dk1"/>
              </a:solidFill>
            </a:endParaRPr>
          </a:p>
        </p:txBody>
      </p:sp>
      <p:sp>
        <p:nvSpPr>
          <p:cNvPr id="832" name="Google Shape;832;p65"/>
          <p:cNvSpPr txBox="1"/>
          <p:nvPr/>
        </p:nvSpPr>
        <p:spPr>
          <a:xfrm>
            <a:off x="36475" y="1209675"/>
            <a:ext cx="1681200" cy="17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6:</a:t>
            </a:r>
            <a:endParaRPr b="1" sz="1000">
              <a:solidFill>
                <a:srgbClr val="FFFFFF"/>
              </a:solidFill>
            </a:endParaRPr>
          </a:p>
          <a:p>
            <a:pPr indent="0" lvl="0" marL="0" rtl="0" algn="l">
              <a:spcBef>
                <a:spcPts val="0"/>
              </a:spcBef>
              <a:spcAft>
                <a:spcPts val="0"/>
              </a:spcAft>
              <a:buNone/>
            </a:pPr>
            <a:r>
              <a:rPr lang="en" sz="900">
                <a:solidFill>
                  <a:srgbClr val="FFFFFF"/>
                </a:solidFill>
              </a:rPr>
              <a:t>Gets the ID of the user which was pressed</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../../../../updateCustomer</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chemeClr val="dk1"/>
                </a:solidFill>
              </a:rPr>
              <a:t>Takes in the form values that are needed to update customer. Such as firstname, lastname, phone and postalcode, etc</a:t>
            </a:r>
            <a:endParaRPr sz="900">
              <a:solidFill>
                <a:srgbClr val="FFFFFF"/>
              </a:solidFill>
            </a:endParaRPr>
          </a:p>
        </p:txBody>
      </p:sp>
      <p:sp>
        <p:nvSpPr>
          <p:cNvPr id="833" name="Google Shape;833;p65"/>
          <p:cNvSpPr txBox="1"/>
          <p:nvPr/>
        </p:nvSpPr>
        <p:spPr>
          <a:xfrm>
            <a:off x="5131500" y="762125"/>
            <a:ext cx="30813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7:</a:t>
            </a:r>
            <a:endParaRPr b="1" sz="1000">
              <a:solidFill>
                <a:schemeClr val="dk1"/>
              </a:solidFill>
            </a:endParaRPr>
          </a:p>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updateCustomerFromDB.java </a:t>
            </a:r>
            <a:endParaRPr sz="900">
              <a:solidFill>
                <a:schemeClr val="dk1"/>
              </a:solidFill>
            </a:endParaRPr>
          </a:p>
          <a:p>
            <a:pPr indent="0" lvl="0" marL="0" rtl="0" algn="l">
              <a:spcBef>
                <a:spcPts val="0"/>
              </a:spcBef>
              <a:spcAft>
                <a:spcPts val="0"/>
              </a:spcAft>
              <a:buNone/>
            </a:pPr>
            <a:r>
              <a:rPr lang="en" sz="900">
                <a:solidFill>
                  <a:schemeClr val="dk1"/>
                </a:solidFill>
              </a:rPr>
              <a:t>Gets the data from what user has keyed in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cxnSp>
        <p:nvCxnSpPr>
          <p:cNvPr id="834" name="Google Shape;834;p65"/>
          <p:cNvCxnSpPr>
            <a:stCxn id="819" idx="3"/>
            <a:endCxn id="823"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835" name="Google Shape;835;p65"/>
          <p:cNvSpPr txBox="1"/>
          <p:nvPr/>
        </p:nvSpPr>
        <p:spPr>
          <a:xfrm>
            <a:off x="7558525" y="1715925"/>
            <a:ext cx="10974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8:</a:t>
            </a:r>
            <a:endParaRPr b="1" sz="1000">
              <a:solidFill>
                <a:schemeClr val="dk1"/>
              </a:solidFill>
            </a:endParaRPr>
          </a:p>
          <a:p>
            <a:pPr indent="0" lvl="0" marL="0" rtl="0" algn="l">
              <a:spcBef>
                <a:spcPts val="0"/>
              </a:spcBef>
              <a:spcAft>
                <a:spcPts val="0"/>
              </a:spcAft>
              <a:buNone/>
            </a:pPr>
            <a:r>
              <a:rPr lang="en" sz="900">
                <a:solidFill>
                  <a:schemeClr val="dk1"/>
                </a:solidFill>
              </a:rPr>
              <a:t>Pings the database and update the user information. </a:t>
            </a:r>
            <a:r>
              <a:rPr lang="en" sz="900">
                <a:solidFill>
                  <a:schemeClr val="dk1"/>
                </a:solidFill>
              </a:rPr>
              <a:t>Sets the UserDetails getter/setter</a:t>
            </a:r>
            <a:endParaRPr sz="900">
              <a:solidFill>
                <a:schemeClr val="dk1"/>
              </a:solidFill>
            </a:endParaRPr>
          </a:p>
        </p:txBody>
      </p:sp>
      <p:sp>
        <p:nvSpPr>
          <p:cNvPr id="836" name="Google Shape;836;p65"/>
          <p:cNvSpPr txBox="1"/>
          <p:nvPr/>
        </p:nvSpPr>
        <p:spPr>
          <a:xfrm>
            <a:off x="2560500" y="3499800"/>
            <a:ext cx="22509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10:</a:t>
            </a:r>
            <a:endParaRPr b="1" sz="1000">
              <a:solidFill>
                <a:srgbClr val="FFFFFF"/>
              </a:solidFill>
            </a:endParaRPr>
          </a:p>
          <a:p>
            <a:pPr indent="0" lvl="0" marL="0" rtl="0" algn="l">
              <a:spcBef>
                <a:spcPts val="0"/>
              </a:spcBef>
              <a:spcAft>
                <a:spcPts val="0"/>
              </a:spcAft>
              <a:buNone/>
            </a:pPr>
            <a:r>
              <a:rPr lang="en" sz="900">
                <a:solidFill>
                  <a:srgbClr val="FFFFFF"/>
                </a:solidFill>
              </a:rPr>
              <a:t>Redirects to ../../../../updateCustomerList to update the list and returns to AdminUpdateCustomer.jsp</a:t>
            </a:r>
            <a:endParaRPr sz="900">
              <a:solidFill>
                <a:srgbClr val="FFFFFF"/>
              </a:solidFill>
            </a:endParaRPr>
          </a:p>
        </p:txBody>
      </p:sp>
      <p:cxnSp>
        <p:nvCxnSpPr>
          <p:cNvPr id="837" name="Google Shape;837;p65"/>
          <p:cNvCxnSpPr>
            <a:endCxn id="818" idx="2"/>
          </p:cNvCxnSpPr>
          <p:nvPr/>
        </p:nvCxnSpPr>
        <p:spPr>
          <a:xfrm flipH="1" rot="10800000">
            <a:off x="2550325" y="2053175"/>
            <a:ext cx="1654500" cy="1397100"/>
          </a:xfrm>
          <a:prstGeom prst="bentConnector2">
            <a:avLst/>
          </a:prstGeom>
          <a:noFill/>
          <a:ln cap="flat" cmpd="sng" w="9525">
            <a:solidFill>
              <a:schemeClr val="dk2"/>
            </a:solidFill>
            <a:prstDash val="solid"/>
            <a:round/>
            <a:headEnd len="med" w="med" type="triangle"/>
            <a:tailEnd len="med" w="med" type="none"/>
          </a:ln>
        </p:spPr>
      </p:cxnSp>
      <p:sp>
        <p:nvSpPr>
          <p:cNvPr id="838" name="Google Shape;838;p65"/>
          <p:cNvSpPr txBox="1"/>
          <p:nvPr/>
        </p:nvSpPr>
        <p:spPr>
          <a:xfrm>
            <a:off x="5201363" y="3499888"/>
            <a:ext cx="16545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9:</a:t>
            </a:r>
            <a:endParaRPr b="1" sz="1000">
              <a:solidFill>
                <a:schemeClr val="dk1"/>
              </a:solidFill>
            </a:endParaRPr>
          </a:p>
          <a:p>
            <a:pPr indent="0" lvl="0" marL="0" rtl="0" algn="l">
              <a:spcBef>
                <a:spcPts val="0"/>
              </a:spcBef>
              <a:spcAft>
                <a:spcPts val="0"/>
              </a:spcAft>
              <a:buNone/>
            </a:pPr>
            <a:r>
              <a:rPr lang="en" sz="900">
                <a:solidFill>
                  <a:schemeClr val="dk1"/>
                </a:solidFill>
              </a:rPr>
              <a:t>Gathers data &amp; store in </a:t>
            </a:r>
            <a:endParaRPr sz="900">
              <a:solidFill>
                <a:schemeClr val="dk1"/>
              </a:solidFill>
            </a:endParaRPr>
          </a:p>
          <a:p>
            <a:pPr indent="0" lvl="0" marL="0" rtl="0" algn="l">
              <a:spcBef>
                <a:spcPts val="0"/>
              </a:spcBef>
              <a:spcAft>
                <a:spcPts val="0"/>
              </a:spcAft>
              <a:buNone/>
            </a:pPr>
            <a:r>
              <a:rPr lang="en" sz="900">
                <a:solidFill>
                  <a:schemeClr val="dk1"/>
                </a:solidFill>
              </a:rPr>
              <a:t>user object.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userData is then set with the object. </a:t>
            </a:r>
            <a:endParaRPr sz="900">
              <a:solidFill>
                <a:schemeClr val="dk1"/>
              </a:solidFill>
            </a:endParaRPr>
          </a:p>
        </p:txBody>
      </p:sp>
      <p:pic>
        <p:nvPicPr>
          <p:cNvPr id="839" name="Google Shape;839;p65"/>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6"/>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(Update Customer List)</a:t>
            </a:r>
            <a:endParaRPr sz="2400"/>
          </a:p>
          <a:p>
            <a:pPr indent="0" lvl="0" marL="0" rtl="0" algn="l">
              <a:spcBef>
                <a:spcPts val="0"/>
              </a:spcBef>
              <a:spcAft>
                <a:spcPts val="0"/>
              </a:spcAft>
              <a:buNone/>
            </a:pPr>
            <a:r>
              <a:t/>
            </a:r>
            <a:endParaRPr/>
          </a:p>
        </p:txBody>
      </p:sp>
      <p:sp>
        <p:nvSpPr>
          <p:cNvPr id="845" name="Google Shape;845;p66"/>
          <p:cNvSpPr txBox="1"/>
          <p:nvPr/>
        </p:nvSpPr>
        <p:spPr>
          <a:xfrm>
            <a:off x="74975" y="2344670"/>
            <a:ext cx="22503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Displays the list of customers and their  roles and informations.</a:t>
            </a:r>
            <a:endParaRPr sz="1000">
              <a:solidFill>
                <a:schemeClr val="dk1"/>
              </a:solidFill>
            </a:endParaRPr>
          </a:p>
        </p:txBody>
      </p:sp>
      <p:pic>
        <p:nvPicPr>
          <p:cNvPr id="846" name="Google Shape;846;p66"/>
          <p:cNvPicPr preferRelativeResize="0"/>
          <p:nvPr/>
        </p:nvPicPr>
        <p:blipFill>
          <a:blip r:embed="rId3">
            <a:alphaModFix/>
          </a:blip>
          <a:stretch>
            <a:fillRect/>
          </a:stretch>
        </p:blipFill>
        <p:spPr>
          <a:xfrm>
            <a:off x="2477675" y="1189775"/>
            <a:ext cx="6492498" cy="27640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7"/>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(Edit Customer)</a:t>
            </a:r>
            <a:endParaRPr sz="2400"/>
          </a:p>
          <a:p>
            <a:pPr indent="0" lvl="0" marL="0" rtl="0" algn="l">
              <a:spcBef>
                <a:spcPts val="0"/>
              </a:spcBef>
              <a:spcAft>
                <a:spcPts val="0"/>
              </a:spcAft>
              <a:buNone/>
            </a:pPr>
            <a:r>
              <a:t/>
            </a:r>
            <a:endParaRPr/>
          </a:p>
        </p:txBody>
      </p:sp>
      <p:sp>
        <p:nvSpPr>
          <p:cNvPr id="852" name="Google Shape;852;p67"/>
          <p:cNvSpPr txBox="1"/>
          <p:nvPr/>
        </p:nvSpPr>
        <p:spPr>
          <a:xfrm>
            <a:off x="214300" y="2370300"/>
            <a:ext cx="17574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Customer with the id clicked will have information prefilled for them the admin to updated</a:t>
            </a:r>
            <a:endParaRPr sz="1000"/>
          </a:p>
        </p:txBody>
      </p:sp>
      <p:sp>
        <p:nvSpPr>
          <p:cNvPr id="853" name="Google Shape;853;p67"/>
          <p:cNvSpPr txBox="1"/>
          <p:nvPr/>
        </p:nvSpPr>
        <p:spPr>
          <a:xfrm>
            <a:off x="4125625" y="2001150"/>
            <a:ext cx="16179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54" name="Google Shape;854;p67"/>
          <p:cNvPicPr preferRelativeResize="0"/>
          <p:nvPr/>
        </p:nvPicPr>
        <p:blipFill>
          <a:blip r:embed="rId3">
            <a:alphaModFix/>
          </a:blip>
          <a:stretch>
            <a:fillRect/>
          </a:stretch>
        </p:blipFill>
        <p:spPr>
          <a:xfrm>
            <a:off x="2025125" y="1228538"/>
            <a:ext cx="7001000" cy="268642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8"/>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(Edit Customer)</a:t>
            </a:r>
            <a:endParaRPr sz="2400"/>
          </a:p>
          <a:p>
            <a:pPr indent="0" lvl="0" marL="0" rtl="0" algn="l">
              <a:spcBef>
                <a:spcPts val="0"/>
              </a:spcBef>
              <a:spcAft>
                <a:spcPts val="0"/>
              </a:spcAft>
              <a:buNone/>
            </a:pPr>
            <a:r>
              <a:t/>
            </a:r>
            <a:endParaRPr/>
          </a:p>
          <a:p>
            <a:pPr indent="0" lvl="0" marL="0" rtl="0" algn="l">
              <a:spcBef>
                <a:spcPts val="0"/>
              </a:spcBef>
              <a:spcAft>
                <a:spcPts val="0"/>
              </a:spcAft>
              <a:buNone/>
            </a:pPr>
            <a:r>
              <a:t/>
            </a:r>
            <a:endParaRPr sz="2400"/>
          </a:p>
        </p:txBody>
      </p:sp>
      <p:sp>
        <p:nvSpPr>
          <p:cNvPr id="860" name="Google Shape;860;p68"/>
          <p:cNvSpPr txBox="1"/>
          <p:nvPr/>
        </p:nvSpPr>
        <p:spPr>
          <a:xfrm>
            <a:off x="214300" y="2370300"/>
            <a:ext cx="17574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user tries to submit and empty form</a:t>
            </a:r>
            <a:endParaRPr sz="900"/>
          </a:p>
        </p:txBody>
      </p:sp>
      <p:sp>
        <p:nvSpPr>
          <p:cNvPr id="861" name="Google Shape;861;p68"/>
          <p:cNvSpPr txBox="1"/>
          <p:nvPr/>
        </p:nvSpPr>
        <p:spPr>
          <a:xfrm>
            <a:off x="4125625" y="2001150"/>
            <a:ext cx="16179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62" name="Google Shape;862;p68"/>
          <p:cNvPicPr preferRelativeResize="0"/>
          <p:nvPr/>
        </p:nvPicPr>
        <p:blipFill>
          <a:blip r:embed="rId3">
            <a:alphaModFix/>
          </a:blip>
          <a:stretch>
            <a:fillRect/>
          </a:stretch>
        </p:blipFill>
        <p:spPr>
          <a:xfrm>
            <a:off x="1810925" y="1195975"/>
            <a:ext cx="7096377" cy="27515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9"/>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(Successful Edit)</a:t>
            </a:r>
            <a:endParaRPr sz="24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t/>
            </a:r>
            <a:endParaRPr/>
          </a:p>
        </p:txBody>
      </p:sp>
      <p:sp>
        <p:nvSpPr>
          <p:cNvPr id="868" name="Google Shape;868;p69"/>
          <p:cNvSpPr txBox="1"/>
          <p:nvPr/>
        </p:nvSpPr>
        <p:spPr>
          <a:xfrm>
            <a:off x="192850" y="2447300"/>
            <a:ext cx="2046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customer is updated successfully, a message will display to inform of successful update.</a:t>
            </a:r>
            <a:endParaRPr sz="900">
              <a:solidFill>
                <a:schemeClr val="dk1"/>
              </a:solidFill>
            </a:endParaRPr>
          </a:p>
        </p:txBody>
      </p:sp>
      <p:sp>
        <p:nvSpPr>
          <p:cNvPr id="869" name="Google Shape;869;p69"/>
          <p:cNvSpPr txBox="1"/>
          <p:nvPr/>
        </p:nvSpPr>
        <p:spPr>
          <a:xfrm>
            <a:off x="2314670" y="1829700"/>
            <a:ext cx="16134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70" name="Google Shape;870;p69"/>
          <p:cNvPicPr preferRelativeResize="0"/>
          <p:nvPr/>
        </p:nvPicPr>
        <p:blipFill>
          <a:blip r:embed="rId3">
            <a:alphaModFix/>
          </a:blip>
          <a:stretch>
            <a:fillRect/>
          </a:stretch>
        </p:blipFill>
        <p:spPr>
          <a:xfrm>
            <a:off x="2239450" y="1307412"/>
            <a:ext cx="6818652" cy="2852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0"/>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(Unsuccessful Edit)</a:t>
            </a:r>
            <a:endParaRPr sz="24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t/>
            </a:r>
            <a:endParaRPr/>
          </a:p>
        </p:txBody>
      </p:sp>
      <p:sp>
        <p:nvSpPr>
          <p:cNvPr id="876" name="Google Shape;876;p70"/>
          <p:cNvSpPr txBox="1"/>
          <p:nvPr/>
        </p:nvSpPr>
        <p:spPr>
          <a:xfrm>
            <a:off x="96450" y="2447300"/>
            <a:ext cx="2142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customer is updated unsuccessfully, a modal will display to inform of unsuccessful update.</a:t>
            </a:r>
            <a:endParaRPr sz="900">
              <a:solidFill>
                <a:schemeClr val="dk1"/>
              </a:solidFill>
            </a:endParaRPr>
          </a:p>
        </p:txBody>
      </p:sp>
      <p:sp>
        <p:nvSpPr>
          <p:cNvPr id="877" name="Google Shape;877;p70"/>
          <p:cNvSpPr txBox="1"/>
          <p:nvPr/>
        </p:nvSpPr>
        <p:spPr>
          <a:xfrm>
            <a:off x="2314670" y="1829700"/>
            <a:ext cx="16134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78" name="Google Shape;878;p70"/>
          <p:cNvPicPr preferRelativeResize="0"/>
          <p:nvPr/>
        </p:nvPicPr>
        <p:blipFill>
          <a:blip r:embed="rId3">
            <a:alphaModFix/>
          </a:blip>
          <a:stretch>
            <a:fillRect/>
          </a:stretch>
        </p:blipFill>
        <p:spPr>
          <a:xfrm>
            <a:off x="2239350" y="922700"/>
            <a:ext cx="6729151" cy="32981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1"/>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(Delete)</a:t>
            </a:r>
            <a:endParaRPr sz="2400"/>
          </a:p>
          <a:p>
            <a:pPr indent="0" lvl="0" marL="0" rtl="0" algn="l">
              <a:spcBef>
                <a:spcPts val="0"/>
              </a:spcBef>
              <a:spcAft>
                <a:spcPts val="0"/>
              </a:spcAft>
              <a:buNone/>
            </a:pPr>
            <a:r>
              <a:t/>
            </a:r>
            <a:endParaRPr/>
          </a:p>
        </p:txBody>
      </p:sp>
      <p:sp>
        <p:nvSpPr>
          <p:cNvPr id="884" name="Google Shape;884;p71"/>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1"/>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1"/>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1"/>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888" name="Google Shape;888;p71"/>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889" name="Google Shape;889;p71"/>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890" name="Google Shape;890;p71"/>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891" name="Google Shape;891;p71"/>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892" name="Google Shape;892;p71"/>
          <p:cNvCxnSpPr>
            <a:stCxn id="893" idx="0"/>
            <a:endCxn id="884"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894" name="Google Shape;894;p71"/>
          <p:cNvCxnSpPr>
            <a:stCxn id="884" idx="0"/>
            <a:endCxn id="888"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895" name="Google Shape;895;p71"/>
          <p:cNvCxnSpPr>
            <a:stCxn id="885" idx="3"/>
            <a:endCxn id="886"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896" name="Google Shape;896;p71"/>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897" name="Google Shape;897;p71"/>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898" name="Google Shape;898;p71"/>
          <p:cNvSpPr txBox="1"/>
          <p:nvPr/>
        </p:nvSpPr>
        <p:spPr>
          <a:xfrm>
            <a:off x="103800" y="3948300"/>
            <a:ext cx="16812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Delete Customer</a:t>
            </a:r>
            <a:endParaRPr sz="900">
              <a:solidFill>
                <a:schemeClr val="dk1"/>
              </a:solidFill>
            </a:endParaRPr>
          </a:p>
        </p:txBody>
      </p:sp>
      <p:sp>
        <p:nvSpPr>
          <p:cNvPr id="899" name="Google Shape;899;p71"/>
          <p:cNvSpPr txBox="1"/>
          <p:nvPr/>
        </p:nvSpPr>
        <p:spPr>
          <a:xfrm>
            <a:off x="50225" y="1560525"/>
            <a:ext cx="16812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1:</a:t>
            </a:r>
            <a:endParaRPr b="1" sz="1000">
              <a:solidFill>
                <a:srgbClr val="FFFFFF"/>
              </a:solidFill>
            </a:endParaRPr>
          </a:p>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../../../../deleteCustomerList</a:t>
            </a:r>
            <a:endParaRPr sz="900">
              <a:solidFill>
                <a:srgbClr val="FFFFFF"/>
              </a:solidFill>
            </a:endParaRPr>
          </a:p>
        </p:txBody>
      </p:sp>
      <p:sp>
        <p:nvSpPr>
          <p:cNvPr id="900" name="Google Shape;900;p71"/>
          <p:cNvSpPr txBox="1"/>
          <p:nvPr/>
        </p:nvSpPr>
        <p:spPr>
          <a:xfrm>
            <a:off x="5131500" y="762125"/>
            <a:ext cx="30813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2:</a:t>
            </a:r>
            <a:endParaRPr b="1" sz="1000">
              <a:solidFill>
                <a:schemeClr val="dk1"/>
              </a:solidFill>
            </a:endParaRPr>
          </a:p>
          <a:p>
            <a:pPr indent="0" lvl="0" marL="0" rtl="0" algn="l">
              <a:spcBef>
                <a:spcPts val="0"/>
              </a:spcBef>
              <a:spcAft>
                <a:spcPts val="0"/>
              </a:spcAft>
              <a:buNone/>
            </a:pPr>
            <a:r>
              <a:rPr lang="en" sz="900">
                <a:solidFill>
                  <a:schemeClr val="dk1"/>
                </a:solidFill>
              </a:rPr>
              <a:t>Controller updates the respective model based on 2 event called</a:t>
            </a:r>
            <a:endParaRPr sz="900">
              <a:solidFill>
                <a:schemeClr val="dk1"/>
              </a:solidFill>
            </a:endParaRPr>
          </a:p>
          <a:p>
            <a:pPr indent="0" lvl="0" marL="0" rtl="0" algn="l">
              <a:spcBef>
                <a:spcPts val="0"/>
              </a:spcBef>
              <a:spcAft>
                <a:spcPts val="0"/>
              </a:spcAft>
              <a:buNone/>
            </a:pPr>
            <a:r>
              <a:rPr lang="en" sz="900">
                <a:solidFill>
                  <a:schemeClr val="dk1"/>
                </a:solidFill>
              </a:rPr>
              <a:t>Model: getAllCustomersFromDB.java </a:t>
            </a:r>
            <a:endParaRPr sz="900">
              <a:solidFill>
                <a:schemeClr val="dk1"/>
              </a:solidFill>
            </a:endParaRPr>
          </a:p>
          <a:p>
            <a:pPr indent="0" lvl="0" marL="0" rtl="0" algn="l">
              <a:spcBef>
                <a:spcPts val="0"/>
              </a:spcBef>
              <a:spcAft>
                <a:spcPts val="0"/>
              </a:spcAft>
              <a:buNone/>
            </a:pPr>
            <a:r>
              <a:rPr lang="en" sz="900">
                <a:solidFill>
                  <a:schemeClr val="dk1"/>
                </a:solidFill>
              </a:rPr>
              <a:t>Selects the customers from the database</a:t>
            </a:r>
            <a:endParaRPr sz="900">
              <a:solidFill>
                <a:schemeClr val="dk1"/>
              </a:solidFill>
            </a:endParaRPr>
          </a:p>
        </p:txBody>
      </p:sp>
      <p:cxnSp>
        <p:nvCxnSpPr>
          <p:cNvPr id="901" name="Google Shape;901;p71"/>
          <p:cNvCxnSpPr>
            <a:stCxn id="886" idx="3"/>
            <a:endCxn id="890"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902" name="Google Shape;902;p71"/>
          <p:cNvSpPr txBox="1"/>
          <p:nvPr/>
        </p:nvSpPr>
        <p:spPr>
          <a:xfrm>
            <a:off x="7672350" y="1710025"/>
            <a:ext cx="10974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3:</a:t>
            </a:r>
            <a:endParaRPr b="1" sz="1000">
              <a:solidFill>
                <a:schemeClr val="dk1"/>
              </a:solidFill>
            </a:endParaRPr>
          </a:p>
          <a:p>
            <a:pPr indent="0" lvl="0" marL="0" rtl="0" algn="l">
              <a:spcBef>
                <a:spcPts val="0"/>
              </a:spcBef>
              <a:spcAft>
                <a:spcPts val="0"/>
              </a:spcAft>
              <a:buNone/>
            </a:pPr>
            <a:r>
              <a:rPr lang="en" sz="900">
                <a:solidFill>
                  <a:schemeClr val="dk1"/>
                </a:solidFill>
              </a:rPr>
              <a:t>Pings the database and then gets the data.</a:t>
            </a:r>
            <a:endParaRPr sz="900">
              <a:solidFill>
                <a:schemeClr val="dk1"/>
              </a:solidFill>
            </a:endParaRPr>
          </a:p>
        </p:txBody>
      </p:sp>
      <p:sp>
        <p:nvSpPr>
          <p:cNvPr id="903" name="Google Shape;903;p71"/>
          <p:cNvSpPr txBox="1"/>
          <p:nvPr/>
        </p:nvSpPr>
        <p:spPr>
          <a:xfrm>
            <a:off x="2560500" y="3499800"/>
            <a:ext cx="22509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5:</a:t>
            </a:r>
            <a:endParaRPr b="1" sz="1000">
              <a:solidFill>
                <a:srgbClr val="FFFFFF"/>
              </a:solidFill>
            </a:endParaRPr>
          </a:p>
          <a:p>
            <a:pPr indent="0" lvl="0" marL="0" rtl="0" algn="l">
              <a:spcBef>
                <a:spcPts val="0"/>
              </a:spcBef>
              <a:spcAft>
                <a:spcPts val="0"/>
              </a:spcAft>
              <a:buNone/>
            </a:pPr>
            <a:r>
              <a:rPr lang="en" sz="900">
                <a:solidFill>
                  <a:srgbClr val="FFFFFF"/>
                </a:solidFill>
              </a:rPr>
              <a:t>Redirects to AdminDeleteCustomer.jsp</a:t>
            </a:r>
            <a:endParaRPr sz="900">
              <a:solidFill>
                <a:srgbClr val="FFFFFF"/>
              </a:solidFill>
            </a:endParaRPr>
          </a:p>
        </p:txBody>
      </p:sp>
      <p:cxnSp>
        <p:nvCxnSpPr>
          <p:cNvPr id="904" name="Google Shape;904;p71"/>
          <p:cNvCxnSpPr>
            <a:endCxn id="885" idx="2"/>
          </p:cNvCxnSpPr>
          <p:nvPr/>
        </p:nvCxnSpPr>
        <p:spPr>
          <a:xfrm flipH="1" rot="10800000">
            <a:off x="2550325" y="2053175"/>
            <a:ext cx="1654500" cy="1397100"/>
          </a:xfrm>
          <a:prstGeom prst="bentConnector2">
            <a:avLst/>
          </a:prstGeom>
          <a:noFill/>
          <a:ln cap="flat" cmpd="sng" w="9525">
            <a:solidFill>
              <a:schemeClr val="dk2"/>
            </a:solidFill>
            <a:prstDash val="solid"/>
            <a:round/>
            <a:headEnd len="med" w="med" type="triangle"/>
            <a:tailEnd len="med" w="med" type="none"/>
          </a:ln>
        </p:spPr>
      </p:cxnSp>
      <p:sp>
        <p:nvSpPr>
          <p:cNvPr id="905" name="Google Shape;905;p71"/>
          <p:cNvSpPr txBox="1"/>
          <p:nvPr/>
        </p:nvSpPr>
        <p:spPr>
          <a:xfrm>
            <a:off x="5201363" y="3499888"/>
            <a:ext cx="16545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4:</a:t>
            </a:r>
            <a:endParaRPr b="1" sz="1000">
              <a:solidFill>
                <a:schemeClr val="dk1"/>
              </a:solidFill>
            </a:endParaRPr>
          </a:p>
          <a:p>
            <a:pPr indent="0" lvl="0" marL="0" rtl="0" algn="l">
              <a:spcBef>
                <a:spcPts val="0"/>
              </a:spcBef>
              <a:spcAft>
                <a:spcPts val="0"/>
              </a:spcAft>
              <a:buNone/>
            </a:pPr>
            <a:r>
              <a:rPr lang="en" sz="900">
                <a:solidFill>
                  <a:schemeClr val="dk1"/>
                </a:solidFill>
              </a:rPr>
              <a:t>Gathers data &amp; store in userList array.</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userList attribute is then set with the array. </a:t>
            </a:r>
            <a:endParaRPr sz="900">
              <a:solidFill>
                <a:schemeClr val="dk1"/>
              </a:solidFill>
            </a:endParaRPr>
          </a:p>
        </p:txBody>
      </p:sp>
      <p:pic>
        <p:nvPicPr>
          <p:cNvPr id="906" name="Google Shape;906;p71"/>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Shopping Cart - Adding Products </a:t>
            </a:r>
            <a:r>
              <a:rPr lang="en" sz="1500"/>
              <a:t>(Create)</a:t>
            </a:r>
            <a:endParaRPr sz="2100"/>
          </a:p>
        </p:txBody>
      </p:sp>
      <p:sp>
        <p:nvSpPr>
          <p:cNvPr id="108" name="Google Shape;108;p18"/>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112" name="Google Shape;112;p18"/>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113" name="Google Shape;113;p18"/>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114" name="Google Shape;114;p18"/>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115" name="Google Shape;115;p18"/>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116" name="Google Shape;116;p18"/>
          <p:cNvCxnSpPr>
            <a:stCxn id="117" idx="0"/>
            <a:endCxn id="108"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18"/>
          <p:cNvCxnSpPr>
            <a:stCxn id="108" idx="0"/>
            <a:endCxn id="112"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119" name="Google Shape;119;p18"/>
          <p:cNvCxnSpPr>
            <a:stCxn id="109" idx="3"/>
            <a:endCxn id="110"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120" name="Google Shape;120;p18"/>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121" name="Google Shape;121;p18"/>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122" name="Google Shape;122;p18"/>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Add product to cart</a:t>
            </a:r>
            <a:endParaRPr sz="900">
              <a:solidFill>
                <a:schemeClr val="dk1"/>
              </a:solidFill>
            </a:endParaRPr>
          </a:p>
        </p:txBody>
      </p:sp>
      <p:sp>
        <p:nvSpPr>
          <p:cNvPr id="123" name="Google Shape;123;p18"/>
          <p:cNvSpPr txBox="1"/>
          <p:nvPr/>
        </p:nvSpPr>
        <p:spPr>
          <a:xfrm>
            <a:off x="85375" y="1223025"/>
            <a:ext cx="1605900" cy="15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/addToShoppingCart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Parameter:</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Product Code</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Q</a:t>
            </a:r>
            <a:r>
              <a:rPr lang="en" sz="900">
                <a:solidFill>
                  <a:srgbClr val="FFFFFF"/>
                </a:solidFill>
              </a:rPr>
              <a:t>uantity to add</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Currency (SGD, MYR, USD)</a:t>
            </a:r>
            <a:endParaRPr sz="900">
              <a:solidFill>
                <a:srgbClr val="FFFFFF"/>
              </a:solidFill>
            </a:endParaRPr>
          </a:p>
        </p:txBody>
      </p:sp>
      <p:sp>
        <p:nvSpPr>
          <p:cNvPr id="124" name="Google Shape;124;p18"/>
          <p:cNvSpPr txBox="1"/>
          <p:nvPr/>
        </p:nvSpPr>
        <p:spPr>
          <a:xfrm>
            <a:off x="5232200" y="642525"/>
            <a:ext cx="2896800" cy="8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a:t>
            </a:r>
            <a:endParaRPr sz="8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Method: addToShoppingCart</a:t>
            </a:r>
            <a:endParaRPr sz="900">
              <a:solidFill>
                <a:schemeClr val="dk1"/>
              </a:solidFill>
            </a:endParaRPr>
          </a:p>
          <a:p>
            <a:pPr indent="0" lvl="0" marL="0" rtl="0" algn="l">
              <a:spcBef>
                <a:spcPts val="0"/>
              </a:spcBef>
              <a:spcAft>
                <a:spcPts val="0"/>
              </a:spcAft>
              <a:buNone/>
            </a:pPr>
            <a:r>
              <a:rPr lang="en" sz="900">
                <a:solidFill>
                  <a:schemeClr val="dk1"/>
                </a:solidFill>
              </a:rPr>
              <a:t>Parameter: Product Code, Current Cart, Qty to add</a:t>
            </a:r>
            <a:endParaRPr sz="900">
              <a:solidFill>
                <a:schemeClr val="dk1"/>
              </a:solidFill>
            </a:endParaRPr>
          </a:p>
        </p:txBody>
      </p:sp>
      <p:sp>
        <p:nvSpPr>
          <p:cNvPr id="125" name="Google Shape;125;p18"/>
          <p:cNvSpPr txBox="1"/>
          <p:nvPr/>
        </p:nvSpPr>
        <p:spPr>
          <a:xfrm>
            <a:off x="4655075" y="3419125"/>
            <a:ext cx="2070900" cy="14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Gathers data &amp; store in cartList array.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If there is an existing cartList, the model adds on to it rather than replacing it.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Finally, the arrayList is returned</a:t>
            </a:r>
            <a:endParaRPr sz="1000">
              <a:solidFill>
                <a:schemeClr val="dk1"/>
              </a:solidFill>
            </a:endParaRPr>
          </a:p>
        </p:txBody>
      </p:sp>
      <p:sp>
        <p:nvSpPr>
          <p:cNvPr id="126" name="Google Shape;126;p18"/>
          <p:cNvSpPr txBox="1"/>
          <p:nvPr/>
        </p:nvSpPr>
        <p:spPr>
          <a:xfrm>
            <a:off x="2680975" y="3463275"/>
            <a:ext cx="152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a:t>
            </a:r>
            <a:endParaRPr sz="900">
              <a:solidFill>
                <a:schemeClr val="dk1"/>
              </a:solidFill>
            </a:endParaRPr>
          </a:p>
        </p:txBody>
      </p:sp>
      <p:cxnSp>
        <p:nvCxnSpPr>
          <p:cNvPr id="127" name="Google Shape;127;p18"/>
          <p:cNvCxnSpPr>
            <a:stCxn id="110" idx="3"/>
            <a:endCxn id="114"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128" name="Google Shape;128;p18"/>
          <p:cNvSpPr txBox="1"/>
          <p:nvPr/>
        </p:nvSpPr>
        <p:spPr>
          <a:xfrm>
            <a:off x="7608050" y="1795750"/>
            <a:ext cx="10287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latest data of the product that is being added to cart.</a:t>
            </a:r>
            <a:endParaRPr sz="900">
              <a:solidFill>
                <a:schemeClr val="dk1"/>
              </a:solidFill>
            </a:endParaRPr>
          </a:p>
        </p:txBody>
      </p:sp>
      <p:cxnSp>
        <p:nvCxnSpPr>
          <p:cNvPr id="129" name="Google Shape;129;p18"/>
          <p:cNvCxnSpPr>
            <a:stCxn id="108" idx="3"/>
            <a:endCxn id="109"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130" name="Google Shape;130;p18"/>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131" name="Google Shape;131;p18"/>
          <p:cNvSpPr txBox="1"/>
          <p:nvPr/>
        </p:nvSpPr>
        <p:spPr>
          <a:xfrm>
            <a:off x="4545275" y="111025"/>
            <a:ext cx="22905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ShoppingCart object is used</a:t>
            </a:r>
            <a:endParaRPr sz="900">
              <a:highlight>
                <a:srgbClr val="D9D9D9"/>
              </a:high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2"/>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(Delete)</a:t>
            </a:r>
            <a:endParaRPr sz="2400"/>
          </a:p>
          <a:p>
            <a:pPr indent="0" lvl="0" marL="0" rtl="0" algn="l">
              <a:spcBef>
                <a:spcPts val="0"/>
              </a:spcBef>
              <a:spcAft>
                <a:spcPts val="0"/>
              </a:spcAft>
              <a:buNone/>
            </a:pPr>
            <a:r>
              <a:t/>
            </a:r>
            <a:endParaRPr/>
          </a:p>
        </p:txBody>
      </p:sp>
      <p:sp>
        <p:nvSpPr>
          <p:cNvPr id="912" name="Google Shape;912;p72"/>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2"/>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2"/>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2"/>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916" name="Google Shape;916;p72"/>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917" name="Google Shape;917;p72"/>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918" name="Google Shape;918;p72"/>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919" name="Google Shape;919;p72"/>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920" name="Google Shape;920;p72"/>
          <p:cNvCxnSpPr>
            <a:stCxn id="921" idx="0"/>
            <a:endCxn id="912"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922" name="Google Shape;922;p72"/>
          <p:cNvCxnSpPr>
            <a:stCxn id="912" idx="0"/>
            <a:endCxn id="916"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923" name="Google Shape;923;p72"/>
          <p:cNvCxnSpPr>
            <a:stCxn id="913" idx="3"/>
            <a:endCxn id="914"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924" name="Google Shape;924;p72"/>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925" name="Google Shape;925;p72"/>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926" name="Google Shape;926;p72"/>
          <p:cNvSpPr txBox="1"/>
          <p:nvPr/>
        </p:nvSpPr>
        <p:spPr>
          <a:xfrm>
            <a:off x="103800" y="3948300"/>
            <a:ext cx="16812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Clicks on delete button</a:t>
            </a:r>
            <a:endParaRPr sz="900">
              <a:solidFill>
                <a:schemeClr val="dk1"/>
              </a:solidFill>
            </a:endParaRPr>
          </a:p>
          <a:p>
            <a:pPr indent="0" lvl="0" marL="0" rtl="0" algn="l">
              <a:spcBef>
                <a:spcPts val="0"/>
              </a:spcBef>
              <a:spcAft>
                <a:spcPts val="0"/>
              </a:spcAft>
              <a:buNone/>
            </a:pPr>
            <a:r>
              <a:rPr lang="en" sz="900">
                <a:solidFill>
                  <a:schemeClr val="dk1"/>
                </a:solidFill>
              </a:rPr>
              <a:t>Request: Delete Customer</a:t>
            </a:r>
            <a:endParaRPr sz="900">
              <a:solidFill>
                <a:schemeClr val="dk1"/>
              </a:solidFill>
            </a:endParaRPr>
          </a:p>
        </p:txBody>
      </p:sp>
      <p:sp>
        <p:nvSpPr>
          <p:cNvPr id="927" name="Google Shape;927;p72"/>
          <p:cNvSpPr txBox="1"/>
          <p:nvPr/>
        </p:nvSpPr>
        <p:spPr>
          <a:xfrm>
            <a:off x="36475" y="1412950"/>
            <a:ext cx="1681200" cy="15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6:</a:t>
            </a:r>
            <a:endParaRPr b="1" sz="1000">
              <a:solidFill>
                <a:srgbClr val="FFFFFF"/>
              </a:solidFill>
            </a:endParaRPr>
          </a:p>
          <a:p>
            <a:pPr indent="0" lvl="0" marL="0" rtl="0" algn="l">
              <a:spcBef>
                <a:spcPts val="0"/>
              </a:spcBef>
              <a:spcAft>
                <a:spcPts val="0"/>
              </a:spcAft>
              <a:buNone/>
            </a:pPr>
            <a:r>
              <a:rPr lang="en" sz="900">
                <a:solidFill>
                  <a:srgbClr val="FFFFFF"/>
                </a:solidFill>
              </a:rPr>
              <a:t>Gets the ID of the user which was pressed</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../../../../deleteCustomer</a:t>
            </a:r>
            <a:br>
              <a:rPr lang="en" sz="900">
                <a:solidFill>
                  <a:srgbClr val="FFFFFF"/>
                </a:solidFill>
              </a:rPr>
            </a:br>
            <a:endParaRPr sz="900">
              <a:solidFill>
                <a:srgbClr val="FFFFFF"/>
              </a:solidFill>
            </a:endParaRPr>
          </a:p>
          <a:p>
            <a:pPr indent="0" lvl="0" marL="0" rtl="0" algn="l">
              <a:spcBef>
                <a:spcPts val="0"/>
              </a:spcBef>
              <a:spcAft>
                <a:spcPts val="0"/>
              </a:spcAft>
              <a:buNone/>
            </a:pPr>
            <a:r>
              <a:rPr lang="en" sz="900">
                <a:solidFill>
                  <a:schemeClr val="dk1"/>
                </a:solidFill>
              </a:rPr>
              <a:t>Takes in a hidden input that stores the customer’s database index</a:t>
            </a:r>
            <a:endParaRPr sz="900">
              <a:solidFill>
                <a:srgbClr val="FFFFFF"/>
              </a:solidFill>
            </a:endParaRPr>
          </a:p>
        </p:txBody>
      </p:sp>
      <p:sp>
        <p:nvSpPr>
          <p:cNvPr id="928" name="Google Shape;928;p72"/>
          <p:cNvSpPr txBox="1"/>
          <p:nvPr/>
        </p:nvSpPr>
        <p:spPr>
          <a:xfrm>
            <a:off x="5131500" y="762125"/>
            <a:ext cx="30813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7:</a:t>
            </a:r>
            <a:endParaRPr b="1" sz="1000">
              <a:solidFill>
                <a:schemeClr val="dk1"/>
              </a:solidFill>
            </a:endParaRPr>
          </a:p>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deleteCustomerFromDB.java </a:t>
            </a:r>
            <a:endParaRPr sz="900">
              <a:solidFill>
                <a:schemeClr val="dk1"/>
              </a:solidFill>
            </a:endParaRPr>
          </a:p>
          <a:p>
            <a:pPr indent="0" lvl="0" marL="0" rtl="0" algn="l">
              <a:spcBef>
                <a:spcPts val="0"/>
              </a:spcBef>
              <a:spcAft>
                <a:spcPts val="0"/>
              </a:spcAft>
              <a:buNone/>
            </a:pPr>
            <a:r>
              <a:rPr lang="en" sz="900">
                <a:solidFill>
                  <a:schemeClr val="dk1"/>
                </a:solidFill>
              </a:rPr>
              <a:t>Delete the data from the one user has </a:t>
            </a:r>
            <a:r>
              <a:rPr lang="en" sz="900">
                <a:solidFill>
                  <a:schemeClr val="dk1"/>
                </a:solidFill>
              </a:rPr>
              <a:t>chosen</a:t>
            </a:r>
            <a:r>
              <a:rPr lang="en" sz="900">
                <a:solidFill>
                  <a:schemeClr val="dk1"/>
                </a:solidFill>
              </a:rPr>
              <a:t> to delete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cxnSp>
        <p:nvCxnSpPr>
          <p:cNvPr id="929" name="Google Shape;929;p72"/>
          <p:cNvCxnSpPr>
            <a:stCxn id="914" idx="3"/>
            <a:endCxn id="918"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930" name="Google Shape;930;p72"/>
          <p:cNvSpPr txBox="1"/>
          <p:nvPr/>
        </p:nvSpPr>
        <p:spPr>
          <a:xfrm>
            <a:off x="7672350" y="1710025"/>
            <a:ext cx="10974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8:</a:t>
            </a:r>
            <a:endParaRPr b="1" sz="1000">
              <a:solidFill>
                <a:schemeClr val="dk1"/>
              </a:solidFill>
            </a:endParaRPr>
          </a:p>
          <a:p>
            <a:pPr indent="0" lvl="0" marL="0" rtl="0" algn="l">
              <a:spcBef>
                <a:spcPts val="0"/>
              </a:spcBef>
              <a:spcAft>
                <a:spcPts val="0"/>
              </a:spcAft>
              <a:buNone/>
            </a:pPr>
            <a:r>
              <a:rPr lang="en" sz="900">
                <a:solidFill>
                  <a:schemeClr val="dk1"/>
                </a:solidFill>
              </a:rPr>
              <a:t>Pings the database and delete the user information. </a:t>
            </a:r>
            <a:endParaRPr sz="900">
              <a:solidFill>
                <a:schemeClr val="dk1"/>
              </a:solidFill>
            </a:endParaRPr>
          </a:p>
        </p:txBody>
      </p:sp>
      <p:sp>
        <p:nvSpPr>
          <p:cNvPr id="931" name="Google Shape;931;p72"/>
          <p:cNvSpPr txBox="1"/>
          <p:nvPr/>
        </p:nvSpPr>
        <p:spPr>
          <a:xfrm>
            <a:off x="2560500" y="3499800"/>
            <a:ext cx="22509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STEP 10:</a:t>
            </a:r>
            <a:endParaRPr b="1" sz="1000">
              <a:solidFill>
                <a:srgbClr val="FFFFFF"/>
              </a:solidFill>
            </a:endParaRPr>
          </a:p>
          <a:p>
            <a:pPr indent="0" lvl="0" marL="0" rtl="0" algn="l">
              <a:spcBef>
                <a:spcPts val="0"/>
              </a:spcBef>
              <a:spcAft>
                <a:spcPts val="0"/>
              </a:spcAft>
              <a:buNone/>
            </a:pPr>
            <a:r>
              <a:rPr lang="en" sz="900">
                <a:solidFill>
                  <a:srgbClr val="FFFFFF"/>
                </a:solidFill>
              </a:rPr>
              <a:t>Redirects to ../../../../deleteCustomerList to update the list and returns to AdminDeleteCustomer.jsp</a:t>
            </a:r>
            <a:endParaRPr sz="900">
              <a:solidFill>
                <a:srgbClr val="FFFFFF"/>
              </a:solidFill>
            </a:endParaRPr>
          </a:p>
        </p:txBody>
      </p:sp>
      <p:cxnSp>
        <p:nvCxnSpPr>
          <p:cNvPr id="932" name="Google Shape;932;p72"/>
          <p:cNvCxnSpPr>
            <a:endCxn id="913" idx="2"/>
          </p:cNvCxnSpPr>
          <p:nvPr/>
        </p:nvCxnSpPr>
        <p:spPr>
          <a:xfrm flipH="1" rot="10800000">
            <a:off x="2550325" y="2053175"/>
            <a:ext cx="1654500" cy="1397100"/>
          </a:xfrm>
          <a:prstGeom prst="bentConnector2">
            <a:avLst/>
          </a:prstGeom>
          <a:noFill/>
          <a:ln cap="flat" cmpd="sng" w="9525">
            <a:solidFill>
              <a:schemeClr val="dk2"/>
            </a:solidFill>
            <a:prstDash val="solid"/>
            <a:round/>
            <a:headEnd len="med" w="med" type="triangle"/>
            <a:tailEnd len="med" w="med" type="none"/>
          </a:ln>
        </p:spPr>
      </p:cxnSp>
      <p:sp>
        <p:nvSpPr>
          <p:cNvPr id="933" name="Google Shape;933;p72"/>
          <p:cNvSpPr txBox="1"/>
          <p:nvPr/>
        </p:nvSpPr>
        <p:spPr>
          <a:xfrm>
            <a:off x="5201363" y="3499888"/>
            <a:ext cx="16545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Step 9:</a:t>
            </a:r>
            <a:endParaRPr b="1" sz="1000">
              <a:solidFill>
                <a:schemeClr val="dk1"/>
              </a:solidFill>
            </a:endParaRPr>
          </a:p>
          <a:p>
            <a:pPr indent="0" lvl="0" marL="0" rtl="0" algn="l">
              <a:spcBef>
                <a:spcPts val="0"/>
              </a:spcBef>
              <a:spcAft>
                <a:spcPts val="0"/>
              </a:spcAft>
              <a:buNone/>
            </a:pPr>
            <a:r>
              <a:rPr lang="en" sz="900">
                <a:solidFill>
                  <a:schemeClr val="dk1"/>
                </a:solidFill>
              </a:rPr>
              <a:t>Sets delCustomer</a:t>
            </a:r>
            <a:endParaRPr sz="900">
              <a:solidFill>
                <a:schemeClr val="dk1"/>
              </a:solidFill>
            </a:endParaRPr>
          </a:p>
          <a:p>
            <a:pPr indent="0" lvl="0" marL="0" rtl="0" algn="l">
              <a:spcBef>
                <a:spcPts val="0"/>
              </a:spcBef>
              <a:spcAft>
                <a:spcPts val="0"/>
              </a:spcAft>
              <a:buNone/>
            </a:pPr>
            <a:r>
              <a:rPr lang="en" sz="900">
                <a:solidFill>
                  <a:schemeClr val="dk1"/>
                </a:solidFill>
              </a:rPr>
              <a:t>parameter as true if its successfully deleted</a:t>
            </a:r>
            <a:endParaRPr sz="900">
              <a:solidFill>
                <a:schemeClr val="dk1"/>
              </a:solidFill>
            </a:endParaRPr>
          </a:p>
        </p:txBody>
      </p:sp>
      <p:pic>
        <p:nvPicPr>
          <p:cNvPr id="934" name="Google Shape;934;p72"/>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3"/>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(Delete Customer List)</a:t>
            </a:r>
            <a:endParaRPr sz="2400"/>
          </a:p>
          <a:p>
            <a:pPr indent="0" lvl="0" marL="0" rtl="0" algn="l">
              <a:spcBef>
                <a:spcPts val="0"/>
              </a:spcBef>
              <a:spcAft>
                <a:spcPts val="0"/>
              </a:spcAft>
              <a:buNone/>
            </a:pPr>
            <a:r>
              <a:t/>
            </a:r>
            <a:endParaRPr/>
          </a:p>
        </p:txBody>
      </p:sp>
      <p:sp>
        <p:nvSpPr>
          <p:cNvPr id="940" name="Google Shape;940;p73"/>
          <p:cNvSpPr txBox="1"/>
          <p:nvPr/>
        </p:nvSpPr>
        <p:spPr>
          <a:xfrm>
            <a:off x="74975" y="2344670"/>
            <a:ext cx="22503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Displays the list of customers and their  roles and informations.</a:t>
            </a:r>
            <a:endParaRPr sz="1000">
              <a:solidFill>
                <a:schemeClr val="dk1"/>
              </a:solidFill>
            </a:endParaRPr>
          </a:p>
        </p:txBody>
      </p:sp>
      <p:pic>
        <p:nvPicPr>
          <p:cNvPr id="941" name="Google Shape;941;p73"/>
          <p:cNvPicPr preferRelativeResize="0"/>
          <p:nvPr/>
        </p:nvPicPr>
        <p:blipFill>
          <a:blip r:embed="rId3">
            <a:alphaModFix/>
          </a:blip>
          <a:stretch>
            <a:fillRect/>
          </a:stretch>
        </p:blipFill>
        <p:spPr>
          <a:xfrm>
            <a:off x="2413375" y="1287875"/>
            <a:ext cx="6513925" cy="256774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74"/>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(Delete Customer)</a:t>
            </a:r>
            <a:endParaRPr sz="2400"/>
          </a:p>
          <a:p>
            <a:pPr indent="0" lvl="0" marL="0" rtl="0" algn="l">
              <a:spcBef>
                <a:spcPts val="0"/>
              </a:spcBef>
              <a:spcAft>
                <a:spcPts val="0"/>
              </a:spcAft>
              <a:buNone/>
            </a:pPr>
            <a:r>
              <a:t/>
            </a:r>
            <a:endParaRPr/>
          </a:p>
        </p:txBody>
      </p:sp>
      <p:sp>
        <p:nvSpPr>
          <p:cNvPr id="947" name="Google Shape;947;p74"/>
          <p:cNvSpPr txBox="1"/>
          <p:nvPr/>
        </p:nvSpPr>
        <p:spPr>
          <a:xfrm>
            <a:off x="214300" y="2370300"/>
            <a:ext cx="17574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When the delete button is clicked, a modal shows up to confirm user’s decision</a:t>
            </a:r>
            <a:endParaRPr sz="1000"/>
          </a:p>
        </p:txBody>
      </p:sp>
      <p:sp>
        <p:nvSpPr>
          <p:cNvPr id="948" name="Google Shape;948;p74"/>
          <p:cNvSpPr txBox="1"/>
          <p:nvPr/>
        </p:nvSpPr>
        <p:spPr>
          <a:xfrm>
            <a:off x="4125625" y="2001150"/>
            <a:ext cx="16179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74"/>
          <p:cNvPicPr preferRelativeResize="0"/>
          <p:nvPr/>
        </p:nvPicPr>
        <p:blipFill>
          <a:blip r:embed="rId3">
            <a:alphaModFix/>
          </a:blip>
          <a:stretch>
            <a:fillRect/>
          </a:stretch>
        </p:blipFill>
        <p:spPr>
          <a:xfrm>
            <a:off x="2081250" y="951500"/>
            <a:ext cx="6632501" cy="32405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5"/>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Admin Customer Management (Delete Customer)</a:t>
            </a:r>
            <a:endParaRPr sz="2400"/>
          </a:p>
          <a:p>
            <a:pPr indent="0" lvl="0" marL="0" rtl="0" algn="l">
              <a:spcBef>
                <a:spcPts val="0"/>
              </a:spcBef>
              <a:spcAft>
                <a:spcPts val="0"/>
              </a:spcAft>
              <a:buNone/>
            </a:pPr>
            <a:r>
              <a:t/>
            </a:r>
            <a:endParaRPr/>
          </a:p>
          <a:p>
            <a:pPr indent="0" lvl="0" marL="0" rtl="0" algn="l">
              <a:spcBef>
                <a:spcPts val="0"/>
              </a:spcBef>
              <a:spcAft>
                <a:spcPts val="0"/>
              </a:spcAft>
              <a:buNone/>
            </a:pPr>
            <a:r>
              <a:t/>
            </a:r>
            <a:endParaRPr sz="2400"/>
          </a:p>
        </p:txBody>
      </p:sp>
      <p:sp>
        <p:nvSpPr>
          <p:cNvPr id="955" name="Google Shape;955;p75"/>
          <p:cNvSpPr txBox="1"/>
          <p:nvPr/>
        </p:nvSpPr>
        <p:spPr>
          <a:xfrm>
            <a:off x="139300" y="2370300"/>
            <a:ext cx="18324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yes is clicked, user will be deleted and redirected to AdminDeleteCustomer.jsp with a message indicated successful deletion of the user</a:t>
            </a:r>
            <a:endParaRPr sz="900"/>
          </a:p>
        </p:txBody>
      </p:sp>
      <p:sp>
        <p:nvSpPr>
          <p:cNvPr id="956" name="Google Shape;956;p75"/>
          <p:cNvSpPr txBox="1"/>
          <p:nvPr/>
        </p:nvSpPr>
        <p:spPr>
          <a:xfrm>
            <a:off x="4125625" y="2001150"/>
            <a:ext cx="1617900" cy="334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57" name="Google Shape;957;p75"/>
          <p:cNvPicPr preferRelativeResize="0"/>
          <p:nvPr/>
        </p:nvPicPr>
        <p:blipFill>
          <a:blip r:embed="rId3">
            <a:alphaModFix/>
          </a:blip>
          <a:stretch>
            <a:fillRect/>
          </a:stretch>
        </p:blipFill>
        <p:spPr>
          <a:xfrm>
            <a:off x="1971700" y="1263388"/>
            <a:ext cx="6963000" cy="26167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6"/>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Admin Order Management (View All)</a:t>
            </a:r>
            <a:endParaRPr/>
          </a:p>
        </p:txBody>
      </p:sp>
      <p:sp>
        <p:nvSpPr>
          <p:cNvPr id="963" name="Google Shape;963;p76"/>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6"/>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6"/>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967" name="Google Shape;967;p76"/>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968" name="Google Shape;968;p76"/>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969" name="Google Shape;969;p76"/>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970" name="Google Shape;970;p76"/>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971" name="Google Shape;971;p76"/>
          <p:cNvCxnSpPr>
            <a:stCxn id="972" idx="0"/>
            <a:endCxn id="963"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973" name="Google Shape;973;p76"/>
          <p:cNvCxnSpPr>
            <a:stCxn id="963" idx="0"/>
            <a:endCxn id="964" idx="1"/>
          </p:cNvCxnSpPr>
          <p:nvPr/>
        </p:nvCxnSpPr>
        <p:spPr>
          <a:xfrm rot="-5400000">
            <a:off x="1854325" y="1420075"/>
            <a:ext cx="1354800" cy="1681200"/>
          </a:xfrm>
          <a:prstGeom prst="bentConnector2">
            <a:avLst/>
          </a:prstGeom>
          <a:noFill/>
          <a:ln cap="flat" cmpd="sng" w="9525">
            <a:solidFill>
              <a:schemeClr val="dk2"/>
            </a:solidFill>
            <a:prstDash val="solid"/>
            <a:round/>
            <a:headEnd len="med" w="med" type="none"/>
            <a:tailEnd len="med" w="med" type="triangle"/>
          </a:ln>
        </p:spPr>
      </p:cxnSp>
      <p:cxnSp>
        <p:nvCxnSpPr>
          <p:cNvPr id="974" name="Google Shape;974;p76"/>
          <p:cNvCxnSpPr>
            <a:stCxn id="964" idx="3"/>
            <a:endCxn id="965"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975" name="Google Shape;975;p76"/>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976" name="Google Shape;976;p76"/>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977" name="Google Shape;977;p76"/>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View All Orders</a:t>
            </a:r>
            <a:endParaRPr sz="900">
              <a:solidFill>
                <a:schemeClr val="dk1"/>
              </a:solidFill>
            </a:endParaRPr>
          </a:p>
        </p:txBody>
      </p:sp>
      <p:sp>
        <p:nvSpPr>
          <p:cNvPr id="978" name="Google Shape;978;p76"/>
          <p:cNvSpPr txBox="1"/>
          <p:nvPr/>
        </p:nvSpPr>
        <p:spPr>
          <a:xfrm>
            <a:off x="85375" y="1223025"/>
            <a:ext cx="1605900" cy="16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/addToShoppingCart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Parameter:</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User Session (UserDetails object)</a:t>
            </a:r>
            <a:endParaRPr sz="900">
              <a:solidFill>
                <a:srgbClr val="FFFFFF"/>
              </a:solidFill>
            </a:endParaRPr>
          </a:p>
        </p:txBody>
      </p:sp>
      <p:sp>
        <p:nvSpPr>
          <p:cNvPr id="979" name="Google Shape;979;p76"/>
          <p:cNvSpPr txBox="1"/>
          <p:nvPr/>
        </p:nvSpPr>
        <p:spPr>
          <a:xfrm>
            <a:off x="5233800" y="391725"/>
            <a:ext cx="2896800" cy="8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UserOrdersFromDB</a:t>
            </a:r>
            <a:endParaRPr sz="900">
              <a:solidFill>
                <a:schemeClr val="dk1"/>
              </a:solidFill>
            </a:endParaRPr>
          </a:p>
          <a:p>
            <a:pPr indent="0" lvl="0" marL="0" rtl="0" algn="l">
              <a:spcBef>
                <a:spcPts val="0"/>
              </a:spcBef>
              <a:spcAft>
                <a:spcPts val="0"/>
              </a:spcAft>
              <a:buNone/>
            </a:pPr>
            <a:r>
              <a:rPr lang="en" sz="900">
                <a:solidFill>
                  <a:schemeClr val="dk1"/>
                </a:solidFill>
              </a:rPr>
              <a:t>Method: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adminGetAllOrdersFromDB</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adminGetOrderItemsFromDB</a:t>
            </a:r>
            <a:endParaRPr sz="900">
              <a:solidFill>
                <a:schemeClr val="dk1"/>
              </a:solidFill>
            </a:endParaRPr>
          </a:p>
        </p:txBody>
      </p:sp>
      <p:sp>
        <p:nvSpPr>
          <p:cNvPr id="980" name="Google Shape;980;p76"/>
          <p:cNvSpPr txBox="1"/>
          <p:nvPr/>
        </p:nvSpPr>
        <p:spPr>
          <a:xfrm>
            <a:off x="4655075" y="3419125"/>
            <a:ext cx="2070900" cy="17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Method #1: This method pings the database and begins to load OrderDetails object into an OrderDetails ArrayList. End of execution, this is returned to the Controller.</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Method #2: This method pings the database as well and loads the allProducts object into an allProducts ArrayList. End of execution, this is returned to the controller.</a:t>
            </a:r>
            <a:endParaRPr sz="900">
              <a:solidFill>
                <a:schemeClr val="dk1"/>
              </a:solidFill>
            </a:endParaRPr>
          </a:p>
        </p:txBody>
      </p:sp>
      <p:sp>
        <p:nvSpPr>
          <p:cNvPr id="981" name="Google Shape;981;p76"/>
          <p:cNvSpPr txBox="1"/>
          <p:nvPr/>
        </p:nvSpPr>
        <p:spPr>
          <a:xfrm>
            <a:off x="2653500" y="3409413"/>
            <a:ext cx="152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a:t>
            </a:r>
            <a:endParaRPr sz="900">
              <a:solidFill>
                <a:schemeClr val="dk1"/>
              </a:solidFill>
            </a:endParaRPr>
          </a:p>
        </p:txBody>
      </p:sp>
      <p:cxnSp>
        <p:nvCxnSpPr>
          <p:cNvPr id="982" name="Google Shape;982;p76"/>
          <p:cNvCxnSpPr>
            <a:stCxn id="965" idx="3"/>
            <a:endCxn id="969"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983" name="Google Shape;983;p76"/>
          <p:cNvSpPr txBox="1"/>
          <p:nvPr/>
        </p:nvSpPr>
        <p:spPr>
          <a:xfrm>
            <a:off x="7600650" y="1854950"/>
            <a:ext cx="10287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latest data of all orders on the site</a:t>
            </a:r>
            <a:endParaRPr sz="900">
              <a:solidFill>
                <a:schemeClr val="dk1"/>
              </a:solidFill>
            </a:endParaRPr>
          </a:p>
        </p:txBody>
      </p:sp>
      <p:cxnSp>
        <p:nvCxnSpPr>
          <p:cNvPr id="984" name="Google Shape;984;p76"/>
          <p:cNvCxnSpPr>
            <a:stCxn id="963" idx="3"/>
            <a:endCxn id="964"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985" name="Google Shape;985;p76"/>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986" name="Google Shape;986;p76"/>
          <p:cNvSpPr txBox="1"/>
          <p:nvPr/>
        </p:nvSpPr>
        <p:spPr>
          <a:xfrm>
            <a:off x="4655075" y="74025"/>
            <a:ext cx="22905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allProducts &amp; orderDetails</a:t>
            </a:r>
            <a:r>
              <a:rPr lang="en" sz="900">
                <a:highlight>
                  <a:srgbClr val="D9D9D9"/>
                </a:highlight>
              </a:rPr>
              <a:t> object is used</a:t>
            </a:r>
            <a:endParaRPr sz="900">
              <a:highlight>
                <a:srgbClr val="D9D9D9"/>
              </a:highlight>
            </a:endParaRPr>
          </a:p>
        </p:txBody>
      </p:sp>
      <p:sp>
        <p:nvSpPr>
          <p:cNvPr id="987" name="Google Shape;987;p76"/>
          <p:cNvSpPr txBox="1"/>
          <p:nvPr/>
        </p:nvSpPr>
        <p:spPr>
          <a:xfrm>
            <a:off x="2538450" y="2309025"/>
            <a:ext cx="17541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9D9D9"/>
                </a:solidFill>
              </a:rPr>
              <a:t>After retrieving the updated arrayLists from the model, the controller then assigns it to the session named ‘adminOrdersList’ and ‘adminOrderItemsList’.</a:t>
            </a:r>
            <a:endParaRPr sz="1000">
              <a:solidFill>
                <a:srgbClr val="D9D9D9"/>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7"/>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Admin Order Management </a:t>
            </a:r>
            <a:r>
              <a:rPr lang="en" sz="1500"/>
              <a:t>(Inquiry &amp; Reporting)</a:t>
            </a:r>
            <a:endParaRPr sz="2100"/>
          </a:p>
        </p:txBody>
      </p:sp>
      <p:sp>
        <p:nvSpPr>
          <p:cNvPr id="993" name="Google Shape;993;p77"/>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7"/>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7"/>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7"/>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997" name="Google Shape;997;p77"/>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998" name="Google Shape;998;p77"/>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999" name="Google Shape;999;p77"/>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1000" name="Google Shape;1000;p77"/>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1001" name="Google Shape;1001;p77"/>
          <p:cNvCxnSpPr>
            <a:stCxn id="1002" idx="0"/>
            <a:endCxn id="993"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1003" name="Google Shape;1003;p77"/>
          <p:cNvCxnSpPr>
            <a:stCxn id="993" idx="0"/>
            <a:endCxn id="994" idx="1"/>
          </p:cNvCxnSpPr>
          <p:nvPr/>
        </p:nvCxnSpPr>
        <p:spPr>
          <a:xfrm rot="-5400000">
            <a:off x="1854325" y="1420075"/>
            <a:ext cx="1354800" cy="1681200"/>
          </a:xfrm>
          <a:prstGeom prst="bentConnector2">
            <a:avLst/>
          </a:prstGeom>
          <a:noFill/>
          <a:ln cap="flat" cmpd="sng" w="9525">
            <a:solidFill>
              <a:schemeClr val="dk2"/>
            </a:solidFill>
            <a:prstDash val="solid"/>
            <a:round/>
            <a:headEnd len="med" w="med" type="none"/>
            <a:tailEnd len="med" w="med" type="triangle"/>
          </a:ln>
        </p:spPr>
      </p:cxnSp>
      <p:cxnSp>
        <p:nvCxnSpPr>
          <p:cNvPr id="1004" name="Google Shape;1004;p77"/>
          <p:cNvCxnSpPr>
            <a:stCxn id="994" idx="3"/>
            <a:endCxn id="995"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1005" name="Google Shape;1005;p77"/>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1006" name="Google Shape;1006;p77"/>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1007" name="Google Shape;1007;p77"/>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Order Inquiry / Reporting</a:t>
            </a:r>
            <a:endParaRPr sz="900">
              <a:solidFill>
                <a:schemeClr val="dk1"/>
              </a:solidFill>
            </a:endParaRPr>
          </a:p>
        </p:txBody>
      </p:sp>
      <p:sp>
        <p:nvSpPr>
          <p:cNvPr id="1008" name="Google Shape;1008;p77"/>
          <p:cNvSpPr txBox="1"/>
          <p:nvPr/>
        </p:nvSpPr>
        <p:spPr>
          <a:xfrm>
            <a:off x="10075" y="1089200"/>
            <a:ext cx="1681200" cy="16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/inquireReportOrders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Parameter:</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User Session (UserDetails object)</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Table type</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Filter value</a:t>
            </a:r>
            <a:endParaRPr sz="900">
              <a:solidFill>
                <a:srgbClr val="FFFFFF"/>
              </a:solidFill>
            </a:endParaRPr>
          </a:p>
        </p:txBody>
      </p:sp>
      <p:sp>
        <p:nvSpPr>
          <p:cNvPr id="1009" name="Google Shape;1009;p77"/>
          <p:cNvSpPr txBox="1"/>
          <p:nvPr/>
        </p:nvSpPr>
        <p:spPr>
          <a:xfrm>
            <a:off x="5233800" y="391725"/>
            <a:ext cx="2896800" cy="8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a:t>
            </a:r>
            <a:r>
              <a:rPr lang="en" sz="900">
                <a:solidFill>
                  <a:schemeClr val="dk1"/>
                </a:solidFill>
              </a:rPr>
              <a:t>UserOrdersFromDB</a:t>
            </a:r>
            <a:endParaRPr sz="900">
              <a:solidFill>
                <a:schemeClr val="dk1"/>
              </a:solidFill>
            </a:endParaRPr>
          </a:p>
          <a:p>
            <a:pPr indent="0" lvl="0" marL="0" rtl="0" algn="l">
              <a:spcBef>
                <a:spcPts val="0"/>
              </a:spcBef>
              <a:spcAft>
                <a:spcPts val="0"/>
              </a:spcAft>
              <a:buNone/>
            </a:pPr>
            <a:r>
              <a:rPr lang="en" sz="900">
                <a:solidFill>
                  <a:schemeClr val="dk1"/>
                </a:solidFill>
              </a:rPr>
              <a:t>Method: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adminorderReportsFromDB</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adminGetOrderItemsFromDB</a:t>
            </a:r>
            <a:endParaRPr sz="900">
              <a:solidFill>
                <a:schemeClr val="dk1"/>
              </a:solidFill>
            </a:endParaRPr>
          </a:p>
        </p:txBody>
      </p:sp>
      <p:sp>
        <p:nvSpPr>
          <p:cNvPr id="1010" name="Google Shape;1010;p77"/>
          <p:cNvSpPr txBox="1"/>
          <p:nvPr/>
        </p:nvSpPr>
        <p:spPr>
          <a:xfrm>
            <a:off x="4669876" y="3320723"/>
            <a:ext cx="2070900" cy="17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Method #1: This method takes in the table type and filter value. Based on what is passed in, it then assigns a SQL query for that inquiry / reporting type. It then loads an array of orderDetails object and returns it at the end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Method #2: This method pings the database as well and loads the allProducts object into an allProducts ArrayList. End of execution, this is returned to the controller.</a:t>
            </a:r>
            <a:endParaRPr sz="900">
              <a:solidFill>
                <a:schemeClr val="dk1"/>
              </a:solidFill>
            </a:endParaRPr>
          </a:p>
        </p:txBody>
      </p:sp>
      <p:sp>
        <p:nvSpPr>
          <p:cNvPr id="1011" name="Google Shape;1011;p77"/>
          <p:cNvSpPr txBox="1"/>
          <p:nvPr/>
        </p:nvSpPr>
        <p:spPr>
          <a:xfrm>
            <a:off x="2653500" y="3409413"/>
            <a:ext cx="152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a:t>
            </a:r>
            <a:endParaRPr sz="900">
              <a:solidFill>
                <a:schemeClr val="dk1"/>
              </a:solidFill>
            </a:endParaRPr>
          </a:p>
        </p:txBody>
      </p:sp>
      <p:cxnSp>
        <p:nvCxnSpPr>
          <p:cNvPr id="1012" name="Google Shape;1012;p77"/>
          <p:cNvCxnSpPr>
            <a:stCxn id="995" idx="3"/>
            <a:endCxn id="999"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1013" name="Google Shape;1013;p77"/>
          <p:cNvSpPr txBox="1"/>
          <p:nvPr/>
        </p:nvSpPr>
        <p:spPr>
          <a:xfrm>
            <a:off x="7600650" y="1668725"/>
            <a:ext cx="10287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latest data of orders on the site that matches the desired inquiry</a:t>
            </a:r>
            <a:endParaRPr sz="900">
              <a:solidFill>
                <a:schemeClr val="dk1"/>
              </a:solidFill>
            </a:endParaRPr>
          </a:p>
        </p:txBody>
      </p:sp>
      <p:cxnSp>
        <p:nvCxnSpPr>
          <p:cNvPr id="1014" name="Google Shape;1014;p77"/>
          <p:cNvCxnSpPr>
            <a:stCxn id="993" idx="3"/>
            <a:endCxn id="994"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1015" name="Google Shape;1015;p77"/>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1016" name="Google Shape;1016;p77"/>
          <p:cNvSpPr txBox="1"/>
          <p:nvPr/>
        </p:nvSpPr>
        <p:spPr>
          <a:xfrm>
            <a:off x="4655075" y="74025"/>
            <a:ext cx="22905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allProducts &amp; orderDetails object is used</a:t>
            </a:r>
            <a:endParaRPr sz="900">
              <a:highlight>
                <a:srgbClr val="D9D9D9"/>
              </a:highlight>
            </a:endParaRPr>
          </a:p>
        </p:txBody>
      </p:sp>
      <p:sp>
        <p:nvSpPr>
          <p:cNvPr id="1017" name="Google Shape;1017;p77"/>
          <p:cNvSpPr txBox="1"/>
          <p:nvPr/>
        </p:nvSpPr>
        <p:spPr>
          <a:xfrm>
            <a:off x="2538450" y="2309025"/>
            <a:ext cx="17541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9D9D9"/>
                </a:solidFill>
              </a:rPr>
              <a:t>After retrieving the updated arrayLists from the model, the controller then assigns it to the session named ‘adminOrdersList’ and ‘adminOrderItemsList’.</a:t>
            </a:r>
            <a:endParaRPr sz="1000">
              <a:solidFill>
                <a:srgbClr val="D9D9D9"/>
              </a:solidFill>
            </a:endParaRPr>
          </a:p>
        </p:txBody>
      </p:sp>
      <p:sp>
        <p:nvSpPr>
          <p:cNvPr id="1018" name="Google Shape;1018;p77"/>
          <p:cNvSpPr txBox="1"/>
          <p:nvPr/>
        </p:nvSpPr>
        <p:spPr>
          <a:xfrm>
            <a:off x="10075" y="4018700"/>
            <a:ext cx="17883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EFEFEF"/>
                </a:solidFill>
              </a:rPr>
              <a:t>The table type is dependent on the button</a:t>
            </a:r>
            <a:endParaRPr sz="600">
              <a:solidFill>
                <a:srgbClr val="EFEFEF"/>
              </a:solidFill>
            </a:endParaRPr>
          </a:p>
          <a:p>
            <a:pPr indent="0" lvl="0" marL="0" rtl="0" algn="l">
              <a:spcBef>
                <a:spcPts val="0"/>
              </a:spcBef>
              <a:spcAft>
                <a:spcPts val="0"/>
              </a:spcAft>
              <a:buNone/>
            </a:pPr>
            <a:r>
              <a:rPr lang="en" sz="600">
                <a:solidFill>
                  <a:srgbClr val="EFEFEF"/>
                </a:solidFill>
              </a:rPr>
              <a:t> that is pressed (Gets the button value)</a:t>
            </a:r>
            <a:endParaRPr sz="600">
              <a:solidFill>
                <a:srgbClr val="EFEFEF"/>
              </a:solidFill>
            </a:endParaRPr>
          </a:p>
          <a:p>
            <a:pPr indent="0" lvl="0" marL="0" rtl="0" algn="l">
              <a:spcBef>
                <a:spcPts val="0"/>
              </a:spcBef>
              <a:spcAft>
                <a:spcPts val="0"/>
              </a:spcAft>
              <a:buNone/>
            </a:pPr>
            <a:r>
              <a:rPr lang="en" sz="600">
                <a:solidFill>
                  <a:srgbClr val="EFEFEF"/>
                </a:solidFill>
              </a:rPr>
              <a:t>Current table / inquiry types: PFO, OBM, OBI</a:t>
            </a:r>
            <a:endParaRPr sz="600">
              <a:solidFill>
                <a:srgbClr val="EFEFEF"/>
              </a:solidFill>
            </a:endParaRPr>
          </a:p>
          <a:p>
            <a:pPr indent="0" lvl="0" marL="0" rtl="0" algn="l">
              <a:spcBef>
                <a:spcPts val="0"/>
              </a:spcBef>
              <a:spcAft>
                <a:spcPts val="0"/>
              </a:spcAft>
              <a:buNone/>
            </a:pPr>
            <a:r>
              <a:t/>
            </a:r>
            <a:endParaRPr sz="600">
              <a:solidFill>
                <a:srgbClr val="EFEFEF"/>
              </a:solidFill>
            </a:endParaRPr>
          </a:p>
          <a:p>
            <a:pPr indent="0" lvl="0" marL="0" rtl="0" algn="l">
              <a:spcBef>
                <a:spcPts val="0"/>
              </a:spcBef>
              <a:spcAft>
                <a:spcPts val="0"/>
              </a:spcAft>
              <a:buNone/>
            </a:pPr>
            <a:r>
              <a:rPr lang="en" sz="600">
                <a:solidFill>
                  <a:srgbClr val="EFEFEF"/>
                </a:solidFill>
              </a:rPr>
              <a:t>The filter value is dependent on the </a:t>
            </a:r>
            <a:endParaRPr sz="600">
              <a:solidFill>
                <a:srgbClr val="EFEFEF"/>
              </a:solidFill>
            </a:endParaRPr>
          </a:p>
          <a:p>
            <a:pPr indent="0" lvl="0" marL="0" rtl="0" algn="l">
              <a:spcBef>
                <a:spcPts val="0"/>
              </a:spcBef>
              <a:spcAft>
                <a:spcPts val="0"/>
              </a:spcAft>
              <a:buNone/>
            </a:pPr>
            <a:r>
              <a:rPr lang="en" sz="600">
                <a:solidFill>
                  <a:srgbClr val="EFEFEF"/>
                </a:solidFill>
              </a:rPr>
              <a:t>inquiry type, certain inquiries have </a:t>
            </a:r>
            <a:endParaRPr sz="600">
              <a:solidFill>
                <a:srgbClr val="EFEFEF"/>
              </a:solidFill>
            </a:endParaRPr>
          </a:p>
          <a:p>
            <a:pPr indent="0" lvl="0" marL="0" rtl="0" algn="l">
              <a:spcBef>
                <a:spcPts val="0"/>
              </a:spcBef>
              <a:spcAft>
                <a:spcPts val="0"/>
              </a:spcAft>
              <a:buNone/>
            </a:pPr>
            <a:r>
              <a:rPr lang="en" sz="600">
                <a:solidFill>
                  <a:srgbClr val="EFEFEF"/>
                </a:solidFill>
              </a:rPr>
              <a:t>specific input hence the filter value</a:t>
            </a:r>
            <a:endParaRPr sz="600">
              <a:solidFill>
                <a:srgbClr val="EFEFEF"/>
              </a:solidFill>
            </a:endParaRPr>
          </a:p>
          <a:p>
            <a:pPr indent="0" lvl="0" marL="0" rtl="0" algn="l">
              <a:spcBef>
                <a:spcPts val="0"/>
              </a:spcBef>
              <a:spcAft>
                <a:spcPts val="0"/>
              </a:spcAft>
              <a:buNone/>
            </a:pPr>
            <a:r>
              <a:rPr lang="en" sz="600">
                <a:solidFill>
                  <a:srgbClr val="EFEFEF"/>
                </a:solidFill>
              </a:rPr>
              <a:t> is used in those cases. </a:t>
            </a:r>
            <a:endParaRPr sz="600">
              <a:solidFill>
                <a:srgbClr val="EFEFEF"/>
              </a:solidFill>
            </a:endParaRPr>
          </a:p>
          <a:p>
            <a:pPr indent="0" lvl="0" marL="0" rtl="0" algn="l">
              <a:spcBef>
                <a:spcPts val="0"/>
              </a:spcBef>
              <a:spcAft>
                <a:spcPts val="0"/>
              </a:spcAft>
              <a:buNone/>
            </a:pPr>
            <a:r>
              <a:rPr lang="en" sz="600">
                <a:solidFill>
                  <a:srgbClr val="EFEFEF"/>
                </a:solidFill>
              </a:rPr>
              <a:t>(E.g. Month, Stock,etc)</a:t>
            </a:r>
            <a:endParaRPr sz="600">
              <a:solidFill>
                <a:srgbClr val="EFEFEF"/>
              </a:solidFill>
            </a:endParaRPr>
          </a:p>
          <a:p>
            <a:pPr indent="0" lvl="0" marL="0" rtl="0" algn="l">
              <a:spcBef>
                <a:spcPts val="0"/>
              </a:spcBef>
              <a:spcAft>
                <a:spcPts val="0"/>
              </a:spcAft>
              <a:buNone/>
            </a:pPr>
            <a:r>
              <a:t/>
            </a:r>
            <a:endParaRPr sz="600">
              <a:solidFill>
                <a:srgbClr val="EFEFE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p78"/>
          <p:cNvPicPr preferRelativeResize="0"/>
          <p:nvPr/>
        </p:nvPicPr>
        <p:blipFill>
          <a:blip r:embed="rId3">
            <a:alphaModFix/>
          </a:blip>
          <a:stretch>
            <a:fillRect/>
          </a:stretch>
        </p:blipFill>
        <p:spPr>
          <a:xfrm>
            <a:off x="438225" y="50701"/>
            <a:ext cx="8267549" cy="4136426"/>
          </a:xfrm>
          <a:prstGeom prst="rect">
            <a:avLst/>
          </a:prstGeom>
          <a:noFill/>
          <a:ln>
            <a:noFill/>
          </a:ln>
        </p:spPr>
      </p:pic>
      <p:sp>
        <p:nvSpPr>
          <p:cNvPr id="1024" name="Google Shape;1024;p78"/>
          <p:cNvSpPr txBox="1"/>
          <p:nvPr/>
        </p:nvSpPr>
        <p:spPr>
          <a:xfrm>
            <a:off x="526604" y="483000"/>
            <a:ext cx="2005200" cy="3090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8"/>
          <p:cNvSpPr txBox="1"/>
          <p:nvPr/>
        </p:nvSpPr>
        <p:spPr>
          <a:xfrm>
            <a:off x="6589200" y="483000"/>
            <a:ext cx="2005200" cy="3090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8"/>
          <p:cNvSpPr txBox="1"/>
          <p:nvPr/>
        </p:nvSpPr>
        <p:spPr>
          <a:xfrm>
            <a:off x="581025" y="853355"/>
            <a:ext cx="1910700" cy="258300"/>
          </a:xfrm>
          <a:prstGeom prst="rect">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8"/>
          <p:cNvSpPr txBox="1"/>
          <p:nvPr/>
        </p:nvSpPr>
        <p:spPr>
          <a:xfrm>
            <a:off x="2582013" y="483000"/>
            <a:ext cx="3954000" cy="309000"/>
          </a:xfrm>
          <a:prstGeom prst="rect">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8"/>
          <p:cNvSpPr txBox="1"/>
          <p:nvPr/>
        </p:nvSpPr>
        <p:spPr>
          <a:xfrm>
            <a:off x="438225" y="4213606"/>
            <a:ext cx="5724600" cy="9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FEFEF"/>
                </a:solidFill>
              </a:rPr>
              <a:t>The buttons in red are those that require no specific filtering input and upon click, it will redirect to the servlet.</a:t>
            </a:r>
            <a:endParaRPr sz="1000">
              <a:solidFill>
                <a:srgbClr val="EFEFEF"/>
              </a:solidFill>
            </a:endParaRPr>
          </a:p>
          <a:p>
            <a:pPr indent="0" lvl="0" marL="0" rtl="0" algn="l">
              <a:spcBef>
                <a:spcPts val="0"/>
              </a:spcBef>
              <a:spcAft>
                <a:spcPts val="0"/>
              </a:spcAft>
              <a:buNone/>
            </a:pPr>
            <a:r>
              <a:t/>
            </a:r>
            <a:endParaRPr sz="1000">
              <a:solidFill>
                <a:srgbClr val="EFEFEF"/>
              </a:solidFill>
            </a:endParaRPr>
          </a:p>
          <a:p>
            <a:pPr indent="0" lvl="0" marL="0" rtl="0" algn="l">
              <a:spcBef>
                <a:spcPts val="0"/>
              </a:spcBef>
              <a:spcAft>
                <a:spcPts val="0"/>
              </a:spcAft>
              <a:buNone/>
            </a:pPr>
            <a:r>
              <a:rPr lang="en" sz="1000">
                <a:solidFill>
                  <a:srgbClr val="EFEFEF"/>
                </a:solidFill>
              </a:rPr>
              <a:t>The buttons in green are those that require specific filtering and upon click it will request for a input, on clicking ‘submit’, it will redirect to the servlet.</a:t>
            </a:r>
            <a:endParaRPr sz="1000">
              <a:solidFill>
                <a:srgbClr val="EFEFEF"/>
              </a:solidFill>
            </a:endParaRPr>
          </a:p>
        </p:txBody>
      </p:sp>
      <p:sp>
        <p:nvSpPr>
          <p:cNvPr id="1029" name="Google Shape;1029;p78"/>
          <p:cNvSpPr txBox="1"/>
          <p:nvPr/>
        </p:nvSpPr>
        <p:spPr>
          <a:xfrm>
            <a:off x="438226" y="50700"/>
            <a:ext cx="1494300" cy="3090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8"/>
          <p:cNvSpPr txBox="1"/>
          <p:nvPr/>
        </p:nvSpPr>
        <p:spPr>
          <a:xfrm>
            <a:off x="1997825" y="76050"/>
            <a:ext cx="47511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This header’s text changes according to the filter type</a:t>
            </a:r>
            <a:endParaRPr b="1" sz="1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ADVANCE</a:t>
            </a:r>
            <a:r>
              <a:rPr lang="en"/>
              <a:t> FEATURES</a:t>
            </a:r>
            <a:endParaRPr/>
          </a:p>
        </p:txBody>
      </p:sp>
      <p:sp>
        <p:nvSpPr>
          <p:cNvPr id="1036" name="Google Shape;1036;p79"/>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MVC</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80"/>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Currency Converter</a:t>
            </a:r>
            <a:endParaRPr/>
          </a:p>
        </p:txBody>
      </p:sp>
      <p:sp>
        <p:nvSpPr>
          <p:cNvPr id="1042" name="Google Shape;1042;p80"/>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0"/>
          <p:cNvSpPr/>
          <p:nvPr/>
        </p:nvSpPr>
        <p:spPr>
          <a:xfrm>
            <a:off x="3372175" y="1083672"/>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0"/>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0"/>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1046" name="Google Shape;1046;p80"/>
          <p:cNvSpPr txBox="1"/>
          <p:nvPr/>
        </p:nvSpPr>
        <p:spPr>
          <a:xfrm>
            <a:off x="3436525" y="1385823"/>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1047" name="Google Shape;1047;p80"/>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1048" name="Google Shape;1048;p80"/>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1049" name="Google Shape;1049;p80"/>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1050" name="Google Shape;1050;p80"/>
          <p:cNvCxnSpPr>
            <a:stCxn id="1051" idx="0"/>
            <a:endCxn id="1042"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1052" name="Google Shape;1052;p80"/>
          <p:cNvCxnSpPr>
            <a:stCxn id="1042" idx="0"/>
            <a:endCxn id="1043" idx="1"/>
          </p:cNvCxnSpPr>
          <p:nvPr/>
        </p:nvCxnSpPr>
        <p:spPr>
          <a:xfrm rot="-5400000">
            <a:off x="1839475" y="1405225"/>
            <a:ext cx="1384500" cy="1681200"/>
          </a:xfrm>
          <a:prstGeom prst="bentConnector2">
            <a:avLst/>
          </a:prstGeom>
          <a:noFill/>
          <a:ln cap="flat" cmpd="sng" w="9525">
            <a:solidFill>
              <a:schemeClr val="dk2"/>
            </a:solidFill>
            <a:prstDash val="solid"/>
            <a:round/>
            <a:headEnd len="med" w="med" type="none"/>
            <a:tailEnd len="med" w="med" type="triangle"/>
          </a:ln>
        </p:spPr>
      </p:cxnSp>
      <p:cxnSp>
        <p:nvCxnSpPr>
          <p:cNvPr id="1053" name="Google Shape;1053;p80"/>
          <p:cNvCxnSpPr>
            <a:stCxn id="1043" idx="3"/>
            <a:endCxn id="1044" idx="0"/>
          </p:cNvCxnSpPr>
          <p:nvPr/>
        </p:nvCxnSpPr>
        <p:spPr>
          <a:xfrm>
            <a:off x="5037475" y="1553622"/>
            <a:ext cx="2456700" cy="1384500"/>
          </a:xfrm>
          <a:prstGeom prst="bentConnector2">
            <a:avLst/>
          </a:prstGeom>
          <a:noFill/>
          <a:ln cap="flat" cmpd="sng" w="9525">
            <a:solidFill>
              <a:schemeClr val="dk2"/>
            </a:solidFill>
            <a:prstDash val="solid"/>
            <a:round/>
            <a:headEnd len="med" w="med" type="none"/>
            <a:tailEnd len="med" w="med" type="triangle"/>
          </a:ln>
        </p:spPr>
      </p:cxnSp>
      <p:cxnSp>
        <p:nvCxnSpPr>
          <p:cNvPr id="1054" name="Google Shape;1054;p80"/>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1055" name="Google Shape;1055;p80"/>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1056" name="Google Shape;1056;p80"/>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Change Currency / Login</a:t>
            </a:r>
            <a:endParaRPr sz="900">
              <a:solidFill>
                <a:schemeClr val="dk1"/>
              </a:solidFill>
            </a:endParaRPr>
          </a:p>
        </p:txBody>
      </p:sp>
      <p:sp>
        <p:nvSpPr>
          <p:cNvPr id="1057" name="Google Shape;1057;p80"/>
          <p:cNvSpPr txBox="1"/>
          <p:nvPr/>
        </p:nvSpPr>
        <p:spPr>
          <a:xfrm>
            <a:off x="85375" y="1223025"/>
            <a:ext cx="1605900" cy="16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/CurrencyConverter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Parameter:</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User Session (UserDetails object)</a:t>
            </a:r>
            <a:endParaRPr sz="900">
              <a:solidFill>
                <a:srgbClr val="FFFFFF"/>
              </a:solidFill>
            </a:endParaRPr>
          </a:p>
        </p:txBody>
      </p:sp>
      <p:sp>
        <p:nvSpPr>
          <p:cNvPr id="1058" name="Google Shape;1058;p80"/>
          <p:cNvSpPr txBox="1"/>
          <p:nvPr/>
        </p:nvSpPr>
        <p:spPr>
          <a:xfrm>
            <a:off x="5233800" y="391725"/>
            <a:ext cx="2896800" cy="11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 after calling the API</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900">
                <a:solidFill>
                  <a:schemeClr val="dk1"/>
                </a:solidFill>
              </a:rPr>
              <a:t>Model: getAllProductsFromDB</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Method: </a:t>
            </a:r>
            <a:endParaRPr sz="900">
              <a:solidFill>
                <a:schemeClr val="dk1"/>
              </a:solidFill>
            </a:endParaRPr>
          </a:p>
          <a:p>
            <a:pPr indent="0" lvl="0" marL="0" rtl="0" algn="l">
              <a:spcBef>
                <a:spcPts val="0"/>
              </a:spcBef>
              <a:spcAft>
                <a:spcPts val="0"/>
              </a:spcAft>
              <a:buNone/>
            </a:pPr>
            <a:r>
              <a:rPr lang="en" sz="900">
                <a:solidFill>
                  <a:schemeClr val="dk1"/>
                </a:solidFill>
              </a:rPr>
              <a:t>1. retrieveProducts</a:t>
            </a:r>
            <a:endParaRPr sz="900">
              <a:solidFill>
                <a:schemeClr val="dk1"/>
              </a:solidFill>
            </a:endParaRPr>
          </a:p>
        </p:txBody>
      </p:sp>
      <p:sp>
        <p:nvSpPr>
          <p:cNvPr id="1059" name="Google Shape;1059;p80"/>
          <p:cNvSpPr txBox="1"/>
          <p:nvPr/>
        </p:nvSpPr>
        <p:spPr>
          <a:xfrm>
            <a:off x="4655075" y="3419125"/>
            <a:ext cx="20709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Method #1: This method pings the database and begins to load allProducts object into an allProducts arrayList which in the end is then returned to the controller.</a:t>
            </a:r>
            <a:endParaRPr sz="900">
              <a:solidFill>
                <a:schemeClr val="dk1"/>
              </a:solidFill>
            </a:endParaRPr>
          </a:p>
        </p:txBody>
      </p:sp>
      <p:sp>
        <p:nvSpPr>
          <p:cNvPr id="1060" name="Google Shape;1060;p80"/>
          <p:cNvSpPr txBox="1"/>
          <p:nvPr/>
        </p:nvSpPr>
        <p:spPr>
          <a:xfrm>
            <a:off x="2653500" y="3409413"/>
            <a:ext cx="152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a:t>
            </a:r>
            <a:endParaRPr sz="900">
              <a:solidFill>
                <a:schemeClr val="dk1"/>
              </a:solidFill>
            </a:endParaRPr>
          </a:p>
        </p:txBody>
      </p:sp>
      <p:cxnSp>
        <p:nvCxnSpPr>
          <p:cNvPr id="1061" name="Google Shape;1061;p80"/>
          <p:cNvCxnSpPr>
            <a:stCxn id="1044" idx="3"/>
            <a:endCxn id="1048"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1062" name="Google Shape;1062;p80"/>
          <p:cNvSpPr txBox="1"/>
          <p:nvPr/>
        </p:nvSpPr>
        <p:spPr>
          <a:xfrm>
            <a:off x="7558625" y="1853375"/>
            <a:ext cx="10287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which then gets the latest data of all products on the site</a:t>
            </a:r>
            <a:endParaRPr sz="900">
              <a:solidFill>
                <a:schemeClr val="dk1"/>
              </a:solidFill>
            </a:endParaRPr>
          </a:p>
        </p:txBody>
      </p:sp>
      <p:cxnSp>
        <p:nvCxnSpPr>
          <p:cNvPr id="1063" name="Google Shape;1063;p80"/>
          <p:cNvCxnSpPr>
            <a:stCxn id="1042" idx="3"/>
            <a:endCxn id="1043" idx="2"/>
          </p:cNvCxnSpPr>
          <p:nvPr/>
        </p:nvCxnSpPr>
        <p:spPr>
          <a:xfrm flipH="1" rot="10800000">
            <a:off x="2523775" y="2023525"/>
            <a:ext cx="1681200" cy="1384500"/>
          </a:xfrm>
          <a:prstGeom prst="bentConnector2">
            <a:avLst/>
          </a:prstGeom>
          <a:noFill/>
          <a:ln cap="flat" cmpd="sng" w="9525">
            <a:solidFill>
              <a:schemeClr val="dk2"/>
            </a:solidFill>
            <a:prstDash val="solid"/>
            <a:round/>
            <a:headEnd len="med" w="med" type="triangle"/>
            <a:tailEnd len="med" w="med" type="none"/>
          </a:ln>
        </p:spPr>
      </p:cxnSp>
      <p:pic>
        <p:nvPicPr>
          <p:cNvPr id="1064" name="Google Shape;1064;p80"/>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1065" name="Google Shape;1065;p80"/>
          <p:cNvSpPr txBox="1"/>
          <p:nvPr/>
        </p:nvSpPr>
        <p:spPr>
          <a:xfrm>
            <a:off x="4204975" y="74025"/>
            <a:ext cx="22905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shoppingCart, </a:t>
            </a:r>
            <a:r>
              <a:rPr lang="en" sz="900">
                <a:highlight>
                  <a:srgbClr val="D9D9D9"/>
                </a:highlight>
              </a:rPr>
              <a:t>allProducts &amp; UserDetails object is used</a:t>
            </a:r>
            <a:endParaRPr sz="900">
              <a:highlight>
                <a:srgbClr val="D9D9D9"/>
              </a:highlight>
            </a:endParaRPr>
          </a:p>
        </p:txBody>
      </p:sp>
      <p:sp>
        <p:nvSpPr>
          <p:cNvPr id="1066" name="Google Shape;1066;p80"/>
          <p:cNvSpPr txBox="1"/>
          <p:nvPr/>
        </p:nvSpPr>
        <p:spPr>
          <a:xfrm>
            <a:off x="1654259" y="1585410"/>
            <a:ext cx="24567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D9D9D9"/>
                </a:solidFill>
              </a:rPr>
              <a:t>Controller Updates;</a:t>
            </a:r>
            <a:endParaRPr sz="800">
              <a:solidFill>
                <a:srgbClr val="D9D9D9"/>
              </a:solidFill>
            </a:endParaRPr>
          </a:p>
          <a:p>
            <a:pPr indent="-279400" lvl="0" marL="457200" rtl="0" algn="l">
              <a:spcBef>
                <a:spcPts val="0"/>
              </a:spcBef>
              <a:spcAft>
                <a:spcPts val="0"/>
              </a:spcAft>
              <a:buClr>
                <a:srgbClr val="D9D9D9"/>
              </a:buClr>
              <a:buSzPts val="800"/>
              <a:buAutoNum type="arabicPeriod"/>
            </a:pPr>
            <a:r>
              <a:rPr lang="en" sz="800">
                <a:solidFill>
                  <a:srgbClr val="D9D9D9"/>
                </a:solidFill>
              </a:rPr>
              <a:t>Sets user’s currency rate </a:t>
            </a:r>
            <a:endParaRPr sz="800">
              <a:solidFill>
                <a:srgbClr val="D9D9D9"/>
              </a:solidFill>
            </a:endParaRPr>
          </a:p>
          <a:p>
            <a:pPr indent="0" lvl="0" marL="457200" rtl="0" algn="l">
              <a:spcBef>
                <a:spcPts val="0"/>
              </a:spcBef>
              <a:spcAft>
                <a:spcPts val="0"/>
              </a:spcAft>
              <a:buNone/>
            </a:pPr>
            <a:r>
              <a:rPr lang="en" sz="800">
                <a:solidFill>
                  <a:srgbClr val="D9D9D9"/>
                </a:solidFill>
              </a:rPr>
              <a:t>as a session object</a:t>
            </a:r>
            <a:endParaRPr sz="800">
              <a:solidFill>
                <a:srgbClr val="D9D9D9"/>
              </a:solidFill>
            </a:endParaRPr>
          </a:p>
          <a:p>
            <a:pPr indent="-279400" lvl="0" marL="457200" rtl="0" algn="l">
              <a:spcBef>
                <a:spcPts val="0"/>
              </a:spcBef>
              <a:spcAft>
                <a:spcPts val="0"/>
              </a:spcAft>
              <a:buClr>
                <a:srgbClr val="D9D9D9"/>
              </a:buClr>
              <a:buSzPts val="800"/>
              <a:buAutoNum type="arabicPeriod"/>
            </a:pPr>
            <a:r>
              <a:rPr lang="en" sz="800">
                <a:solidFill>
                  <a:srgbClr val="D9D9D9"/>
                </a:solidFill>
              </a:rPr>
              <a:t>Updates the user session object / cookie  with user’s currency</a:t>
            </a:r>
            <a:endParaRPr sz="800">
              <a:solidFill>
                <a:srgbClr val="D9D9D9"/>
              </a:solidFill>
            </a:endParaRPr>
          </a:p>
          <a:p>
            <a:pPr indent="-279400" lvl="0" marL="457200" rtl="0" algn="l">
              <a:spcBef>
                <a:spcPts val="0"/>
              </a:spcBef>
              <a:spcAft>
                <a:spcPts val="0"/>
              </a:spcAft>
              <a:buClr>
                <a:srgbClr val="D9D9D9"/>
              </a:buClr>
              <a:buSzPts val="800"/>
              <a:buAutoNum type="arabicPeriod"/>
            </a:pPr>
            <a:r>
              <a:rPr lang="en" sz="800">
                <a:solidFill>
                  <a:srgbClr val="D9D9D9"/>
                </a:solidFill>
              </a:rPr>
              <a:t>Sets the allProducts arrayList from</a:t>
            </a:r>
            <a:endParaRPr sz="800">
              <a:solidFill>
                <a:srgbClr val="D9D9D9"/>
              </a:solidFill>
            </a:endParaRPr>
          </a:p>
          <a:p>
            <a:pPr indent="0" lvl="0" marL="457200" rtl="0" algn="l">
              <a:spcBef>
                <a:spcPts val="0"/>
              </a:spcBef>
              <a:spcAft>
                <a:spcPts val="0"/>
              </a:spcAft>
              <a:buNone/>
            </a:pPr>
            <a:r>
              <a:rPr lang="en" sz="800">
                <a:solidFill>
                  <a:srgbClr val="D9D9D9"/>
                </a:solidFill>
              </a:rPr>
              <a:t> the model into a session ‘productList’</a:t>
            </a:r>
            <a:endParaRPr sz="800">
              <a:solidFill>
                <a:srgbClr val="D9D9D9"/>
              </a:solidFill>
            </a:endParaRPr>
          </a:p>
          <a:p>
            <a:pPr indent="-279400" lvl="0" marL="457200" rtl="0" algn="l">
              <a:spcBef>
                <a:spcPts val="0"/>
              </a:spcBef>
              <a:spcAft>
                <a:spcPts val="0"/>
              </a:spcAft>
              <a:buClr>
                <a:srgbClr val="D9D9D9"/>
              </a:buClr>
              <a:buSzPts val="800"/>
              <a:buAutoNum type="arabicPeriod"/>
            </a:pPr>
            <a:r>
              <a:rPr lang="en" sz="800">
                <a:solidFill>
                  <a:srgbClr val="D9D9D9"/>
                </a:solidFill>
              </a:rPr>
              <a:t>If there is a existing shoppingCart,           it  updates the pricing with </a:t>
            </a:r>
            <a:endParaRPr sz="800">
              <a:solidFill>
                <a:srgbClr val="D9D9D9"/>
              </a:solidFill>
            </a:endParaRPr>
          </a:p>
          <a:p>
            <a:pPr indent="-279400" lvl="0" marL="457200" rtl="0" algn="l">
              <a:spcBef>
                <a:spcPts val="0"/>
              </a:spcBef>
              <a:spcAft>
                <a:spcPts val="0"/>
              </a:spcAft>
              <a:buClr>
                <a:srgbClr val="D9D9D9"/>
              </a:buClr>
              <a:buSzPts val="800"/>
              <a:buAutoNum type="arabicPeriod"/>
            </a:pPr>
            <a:r>
              <a:rPr lang="en" sz="800">
                <a:solidFill>
                  <a:srgbClr val="D9D9D9"/>
                </a:solidFill>
              </a:rPr>
              <a:t>the new currency</a:t>
            </a:r>
            <a:endParaRPr sz="800">
              <a:solidFill>
                <a:srgbClr val="D9D9D9"/>
              </a:solidFill>
            </a:endParaRPr>
          </a:p>
          <a:p>
            <a:pPr indent="0" lvl="0" marL="457200" rtl="0" algn="l">
              <a:spcBef>
                <a:spcPts val="0"/>
              </a:spcBef>
              <a:spcAft>
                <a:spcPts val="0"/>
              </a:spcAft>
              <a:buNone/>
            </a:pPr>
            <a:r>
              <a:t/>
            </a:r>
            <a:endParaRPr sz="800">
              <a:solidFill>
                <a:srgbClr val="D9D9D9"/>
              </a:solidFill>
            </a:endParaRPr>
          </a:p>
          <a:p>
            <a:pPr indent="0" lvl="0" marL="457200" rtl="0" algn="l">
              <a:spcBef>
                <a:spcPts val="0"/>
              </a:spcBef>
              <a:spcAft>
                <a:spcPts val="0"/>
              </a:spcAft>
              <a:buNone/>
            </a:pPr>
            <a:r>
              <a:t/>
            </a:r>
            <a:endParaRPr sz="800">
              <a:solidFill>
                <a:srgbClr val="D9D9D9"/>
              </a:solidFill>
            </a:endParaRPr>
          </a:p>
          <a:p>
            <a:pPr indent="0" lvl="0" marL="457200" rtl="0" algn="l">
              <a:spcBef>
                <a:spcPts val="0"/>
              </a:spcBef>
              <a:spcAft>
                <a:spcPts val="0"/>
              </a:spcAft>
              <a:buNone/>
            </a:pPr>
            <a:r>
              <a:t/>
            </a:r>
            <a:endParaRPr sz="800">
              <a:solidFill>
                <a:srgbClr val="D9D9D9"/>
              </a:solidFill>
            </a:endParaRPr>
          </a:p>
          <a:p>
            <a:pPr indent="0" lvl="0" marL="457200" rtl="0" algn="l">
              <a:spcBef>
                <a:spcPts val="0"/>
              </a:spcBef>
              <a:spcAft>
                <a:spcPts val="0"/>
              </a:spcAft>
              <a:buNone/>
            </a:pPr>
            <a:r>
              <a:t/>
            </a:r>
            <a:endParaRPr sz="900">
              <a:solidFill>
                <a:srgbClr val="D9D9D9"/>
              </a:solidFill>
            </a:endParaRPr>
          </a:p>
        </p:txBody>
      </p:sp>
      <p:pic>
        <p:nvPicPr>
          <p:cNvPr id="1067" name="Google Shape;1067;p80"/>
          <p:cNvPicPr preferRelativeResize="0"/>
          <p:nvPr/>
        </p:nvPicPr>
        <p:blipFill>
          <a:blip r:embed="rId5">
            <a:alphaModFix/>
          </a:blip>
          <a:stretch>
            <a:fillRect/>
          </a:stretch>
        </p:blipFill>
        <p:spPr>
          <a:xfrm>
            <a:off x="2781179" y="74025"/>
            <a:ext cx="1166396" cy="655100"/>
          </a:xfrm>
          <a:prstGeom prst="rect">
            <a:avLst/>
          </a:prstGeom>
          <a:noFill/>
          <a:ln>
            <a:noFill/>
          </a:ln>
        </p:spPr>
      </p:pic>
      <p:sp>
        <p:nvSpPr>
          <p:cNvPr id="1068" name="Google Shape;1068;p80"/>
          <p:cNvSpPr txBox="1"/>
          <p:nvPr/>
        </p:nvSpPr>
        <p:spPr>
          <a:xfrm>
            <a:off x="3942925" y="4328625"/>
            <a:ext cx="40203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Whenever a user logs in or changes his/her currency, it will utilise this MVC.</a:t>
            </a:r>
            <a:endParaRPr sz="900">
              <a:highlight>
                <a:srgbClr val="D9D9D9"/>
              </a:highlight>
            </a:endParaRPr>
          </a:p>
          <a:p>
            <a:pPr indent="0" lvl="0" marL="0" rtl="0" algn="l">
              <a:spcBef>
                <a:spcPts val="0"/>
              </a:spcBef>
              <a:spcAft>
                <a:spcPts val="0"/>
              </a:spcAft>
              <a:buNone/>
            </a:pPr>
            <a:r>
              <a:rPr lang="en" sz="900">
                <a:highlight>
                  <a:srgbClr val="D9D9D9"/>
                </a:highlight>
              </a:rPr>
              <a:t>The user’s currency is set in the Database and will be updated when he/she logs out hence on the next log in this MVC is used to ensure the pricing meets the user’s currency defined in the Database from the user’s last session.</a:t>
            </a:r>
            <a:endParaRPr sz="900">
              <a:highlight>
                <a:srgbClr val="D9D9D9"/>
              </a:highlight>
            </a:endParaRPr>
          </a:p>
        </p:txBody>
      </p:sp>
      <p:cxnSp>
        <p:nvCxnSpPr>
          <p:cNvPr id="1069" name="Google Shape;1069;p80"/>
          <p:cNvCxnSpPr>
            <a:stCxn id="1043" idx="0"/>
            <a:endCxn id="1067" idx="2"/>
          </p:cNvCxnSpPr>
          <p:nvPr/>
        </p:nvCxnSpPr>
        <p:spPr>
          <a:xfrm flipH="1" rot="5400000">
            <a:off x="3607375" y="486222"/>
            <a:ext cx="354600" cy="840300"/>
          </a:xfrm>
          <a:prstGeom prst="bentConnector3">
            <a:avLst>
              <a:gd fmla="val 49993" name="adj1"/>
            </a:avLst>
          </a:prstGeom>
          <a:noFill/>
          <a:ln cap="flat" cmpd="sng" w="9525">
            <a:solidFill>
              <a:schemeClr val="dk2"/>
            </a:solidFill>
            <a:prstDash val="solid"/>
            <a:round/>
            <a:headEnd len="med" w="med" type="triangle"/>
            <a:tailEnd len="med" w="med" type="triangle"/>
          </a:ln>
        </p:spPr>
      </p:cxnSp>
      <p:sp>
        <p:nvSpPr>
          <p:cNvPr id="1070" name="Google Shape;1070;p80"/>
          <p:cNvSpPr txBox="1"/>
          <p:nvPr/>
        </p:nvSpPr>
        <p:spPr>
          <a:xfrm>
            <a:off x="3371626" y="670052"/>
            <a:ext cx="16812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EFEFEF"/>
                </a:solidFill>
              </a:rPr>
              <a:t>API returns the JSON data</a:t>
            </a:r>
            <a:endParaRPr sz="800">
              <a:solidFill>
                <a:srgbClr val="EFEFE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81"/>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Currency Converter</a:t>
            </a:r>
            <a:endParaRPr sz="2400"/>
          </a:p>
          <a:p>
            <a:pPr indent="0" lvl="0" marL="0" rtl="0" algn="l">
              <a:spcBef>
                <a:spcPts val="0"/>
              </a:spcBef>
              <a:spcAft>
                <a:spcPts val="0"/>
              </a:spcAft>
              <a:buNone/>
            </a:pPr>
            <a:r>
              <a:t/>
            </a:r>
            <a:endParaRPr/>
          </a:p>
        </p:txBody>
      </p:sp>
      <p:sp>
        <p:nvSpPr>
          <p:cNvPr id="1076" name="Google Shape;1076;p81"/>
          <p:cNvSpPr txBox="1"/>
          <p:nvPr/>
        </p:nvSpPr>
        <p:spPr>
          <a:xfrm>
            <a:off x="225000" y="2285400"/>
            <a:ext cx="186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When clicked on the dollar icon, the user can choose between Singapore Dollar, Malaysian Ringgit and United States Dollars.</a:t>
            </a:r>
            <a:endParaRPr sz="1000">
              <a:solidFill>
                <a:schemeClr val="dk1"/>
              </a:solidFill>
            </a:endParaRPr>
          </a:p>
        </p:txBody>
      </p:sp>
      <p:pic>
        <p:nvPicPr>
          <p:cNvPr id="1077" name="Google Shape;1077;p81"/>
          <p:cNvPicPr preferRelativeResize="0"/>
          <p:nvPr/>
        </p:nvPicPr>
        <p:blipFill>
          <a:blip r:embed="rId3">
            <a:alphaModFix/>
          </a:blip>
          <a:stretch>
            <a:fillRect/>
          </a:stretch>
        </p:blipFill>
        <p:spPr>
          <a:xfrm>
            <a:off x="2241900" y="1085750"/>
            <a:ext cx="6749701" cy="2971989"/>
          </a:xfrm>
          <a:prstGeom prst="rect">
            <a:avLst/>
          </a:prstGeom>
          <a:noFill/>
          <a:ln>
            <a:noFill/>
          </a:ln>
        </p:spPr>
      </p:pic>
      <p:sp>
        <p:nvSpPr>
          <p:cNvPr id="1078" name="Google Shape;1078;p81"/>
          <p:cNvSpPr txBox="1"/>
          <p:nvPr/>
        </p:nvSpPr>
        <p:spPr>
          <a:xfrm>
            <a:off x="7439875" y="1128100"/>
            <a:ext cx="736200" cy="854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Shopping Cart (</a:t>
            </a:r>
            <a:r>
              <a:rPr lang="en" sz="2400"/>
              <a:t>Adding Products)</a:t>
            </a:r>
            <a:endParaRPr sz="2400"/>
          </a:p>
          <a:p>
            <a:pPr indent="0" lvl="0" marL="0" rtl="0" algn="l">
              <a:spcBef>
                <a:spcPts val="0"/>
              </a:spcBef>
              <a:spcAft>
                <a:spcPts val="0"/>
              </a:spcAft>
              <a:buNone/>
            </a:pPr>
            <a:r>
              <a:t/>
            </a:r>
            <a:endParaRPr/>
          </a:p>
        </p:txBody>
      </p:sp>
      <p:sp>
        <p:nvSpPr>
          <p:cNvPr id="137" name="Google Shape;137;p19"/>
          <p:cNvSpPr txBox="1"/>
          <p:nvPr/>
        </p:nvSpPr>
        <p:spPr>
          <a:xfrm>
            <a:off x="117850" y="1894350"/>
            <a:ext cx="2025000" cy="13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Add to cart button at the bottom right.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Input field for user to key in the quantity of the purchase.</a:t>
            </a:r>
            <a:endParaRPr sz="900">
              <a:solidFill>
                <a:schemeClr val="dk1"/>
              </a:solidFill>
            </a:endParaRPr>
          </a:p>
        </p:txBody>
      </p:sp>
      <p:pic>
        <p:nvPicPr>
          <p:cNvPr id="138" name="Google Shape;138;p19"/>
          <p:cNvPicPr preferRelativeResize="0"/>
          <p:nvPr/>
        </p:nvPicPr>
        <p:blipFill>
          <a:blip r:embed="rId3">
            <a:alphaModFix/>
          </a:blip>
          <a:stretch>
            <a:fillRect/>
          </a:stretch>
        </p:blipFill>
        <p:spPr>
          <a:xfrm>
            <a:off x="2295250" y="996825"/>
            <a:ext cx="6696352" cy="3312083"/>
          </a:xfrm>
          <a:prstGeom prst="rect">
            <a:avLst/>
          </a:prstGeom>
          <a:noFill/>
          <a:ln>
            <a:noFill/>
          </a:ln>
        </p:spPr>
      </p:pic>
      <p:sp>
        <p:nvSpPr>
          <p:cNvPr id="139" name="Google Shape;139;p19"/>
          <p:cNvSpPr txBox="1"/>
          <p:nvPr/>
        </p:nvSpPr>
        <p:spPr>
          <a:xfrm>
            <a:off x="5653625" y="3527948"/>
            <a:ext cx="1641900" cy="263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82"/>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Currency Converter</a:t>
            </a:r>
            <a:endParaRPr sz="2400"/>
          </a:p>
          <a:p>
            <a:pPr indent="0" lvl="0" marL="0" rtl="0" algn="l">
              <a:spcBef>
                <a:spcPts val="0"/>
              </a:spcBef>
              <a:spcAft>
                <a:spcPts val="0"/>
              </a:spcAft>
              <a:buNone/>
            </a:pPr>
            <a:r>
              <a:t/>
            </a:r>
            <a:endParaRPr/>
          </a:p>
        </p:txBody>
      </p:sp>
      <p:sp>
        <p:nvSpPr>
          <p:cNvPr id="1084" name="Google Shape;1084;p82"/>
          <p:cNvSpPr txBox="1"/>
          <p:nvPr/>
        </p:nvSpPr>
        <p:spPr>
          <a:xfrm>
            <a:off x="225000" y="2285400"/>
            <a:ext cx="186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When the user clicks on MYR, the currency and the value of the product converts from SGD to MYR</a:t>
            </a:r>
            <a:endParaRPr sz="1000">
              <a:solidFill>
                <a:schemeClr val="dk1"/>
              </a:solidFill>
            </a:endParaRPr>
          </a:p>
        </p:txBody>
      </p:sp>
      <p:pic>
        <p:nvPicPr>
          <p:cNvPr id="1085" name="Google Shape;1085;p82"/>
          <p:cNvPicPr preferRelativeResize="0"/>
          <p:nvPr/>
        </p:nvPicPr>
        <p:blipFill>
          <a:blip r:embed="rId3">
            <a:alphaModFix/>
          </a:blip>
          <a:stretch>
            <a:fillRect/>
          </a:stretch>
        </p:blipFill>
        <p:spPr>
          <a:xfrm>
            <a:off x="2316925" y="844425"/>
            <a:ext cx="6515375" cy="3396063"/>
          </a:xfrm>
          <a:prstGeom prst="rect">
            <a:avLst/>
          </a:prstGeom>
          <a:noFill/>
          <a:ln>
            <a:noFill/>
          </a:ln>
        </p:spPr>
      </p:pic>
      <p:sp>
        <p:nvSpPr>
          <p:cNvPr id="1086" name="Google Shape;1086;p82"/>
          <p:cNvSpPr txBox="1"/>
          <p:nvPr/>
        </p:nvSpPr>
        <p:spPr>
          <a:xfrm flipH="1" rot="10800000">
            <a:off x="7032675" y="2743200"/>
            <a:ext cx="736200" cy="267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2"/>
          <p:cNvSpPr txBox="1"/>
          <p:nvPr/>
        </p:nvSpPr>
        <p:spPr>
          <a:xfrm flipH="1" rot="10800000">
            <a:off x="4843700" y="2743200"/>
            <a:ext cx="736200" cy="267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2"/>
          <p:cNvSpPr txBox="1"/>
          <p:nvPr/>
        </p:nvSpPr>
        <p:spPr>
          <a:xfrm flipH="1" rot="10800000">
            <a:off x="2654725" y="2743200"/>
            <a:ext cx="736200" cy="267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83"/>
          <p:cNvPicPr preferRelativeResize="0"/>
          <p:nvPr/>
        </p:nvPicPr>
        <p:blipFill>
          <a:blip r:embed="rId3">
            <a:alphaModFix/>
          </a:blip>
          <a:stretch>
            <a:fillRect/>
          </a:stretch>
        </p:blipFill>
        <p:spPr>
          <a:xfrm>
            <a:off x="2367764" y="898988"/>
            <a:ext cx="6464537" cy="3345525"/>
          </a:xfrm>
          <a:prstGeom prst="rect">
            <a:avLst/>
          </a:prstGeom>
          <a:noFill/>
          <a:ln>
            <a:noFill/>
          </a:ln>
        </p:spPr>
      </p:pic>
      <p:sp>
        <p:nvSpPr>
          <p:cNvPr id="1094" name="Google Shape;1094;p83"/>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Currency Converter</a:t>
            </a:r>
            <a:endParaRPr sz="2400"/>
          </a:p>
          <a:p>
            <a:pPr indent="0" lvl="0" marL="0" rtl="0" algn="l">
              <a:spcBef>
                <a:spcPts val="0"/>
              </a:spcBef>
              <a:spcAft>
                <a:spcPts val="0"/>
              </a:spcAft>
              <a:buNone/>
            </a:pPr>
            <a:r>
              <a:t/>
            </a:r>
            <a:endParaRPr/>
          </a:p>
        </p:txBody>
      </p:sp>
      <p:sp>
        <p:nvSpPr>
          <p:cNvPr id="1095" name="Google Shape;1095;p83"/>
          <p:cNvSpPr txBox="1"/>
          <p:nvPr/>
        </p:nvSpPr>
        <p:spPr>
          <a:xfrm>
            <a:off x="225000" y="2285400"/>
            <a:ext cx="186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When the user clicks on USD, the currency and the value of the product converts from MYR to USD</a:t>
            </a:r>
            <a:endParaRPr sz="1000">
              <a:solidFill>
                <a:schemeClr val="dk1"/>
              </a:solidFill>
            </a:endParaRPr>
          </a:p>
        </p:txBody>
      </p:sp>
      <p:sp>
        <p:nvSpPr>
          <p:cNvPr id="1096" name="Google Shape;1096;p83"/>
          <p:cNvSpPr txBox="1"/>
          <p:nvPr/>
        </p:nvSpPr>
        <p:spPr>
          <a:xfrm flipH="1" rot="10800000">
            <a:off x="7032675" y="2743200"/>
            <a:ext cx="736200" cy="267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3"/>
          <p:cNvSpPr txBox="1"/>
          <p:nvPr/>
        </p:nvSpPr>
        <p:spPr>
          <a:xfrm flipH="1" rot="10800000">
            <a:off x="4843700" y="2743200"/>
            <a:ext cx="736200" cy="267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3"/>
          <p:cNvSpPr txBox="1"/>
          <p:nvPr/>
        </p:nvSpPr>
        <p:spPr>
          <a:xfrm flipH="1" rot="10800000">
            <a:off x="2654725" y="2743200"/>
            <a:ext cx="736200" cy="267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84"/>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Currency Converter</a:t>
            </a:r>
            <a:endParaRPr sz="2400"/>
          </a:p>
          <a:p>
            <a:pPr indent="0" lvl="0" marL="0" rtl="0" algn="l">
              <a:spcBef>
                <a:spcPts val="0"/>
              </a:spcBef>
              <a:spcAft>
                <a:spcPts val="0"/>
              </a:spcAft>
              <a:buNone/>
            </a:pPr>
            <a:r>
              <a:t/>
            </a:r>
            <a:endParaRPr/>
          </a:p>
        </p:txBody>
      </p:sp>
      <p:pic>
        <p:nvPicPr>
          <p:cNvPr id="1104" name="Google Shape;1104;p84"/>
          <p:cNvPicPr preferRelativeResize="0"/>
          <p:nvPr/>
        </p:nvPicPr>
        <p:blipFill>
          <a:blip r:embed="rId3">
            <a:alphaModFix/>
          </a:blip>
          <a:stretch>
            <a:fillRect/>
          </a:stretch>
        </p:blipFill>
        <p:spPr>
          <a:xfrm>
            <a:off x="361776" y="844425"/>
            <a:ext cx="3371324" cy="4122101"/>
          </a:xfrm>
          <a:prstGeom prst="rect">
            <a:avLst/>
          </a:prstGeom>
          <a:noFill/>
          <a:ln>
            <a:noFill/>
          </a:ln>
        </p:spPr>
      </p:pic>
      <p:pic>
        <p:nvPicPr>
          <p:cNvPr id="1105" name="Google Shape;1105;p84"/>
          <p:cNvPicPr preferRelativeResize="0"/>
          <p:nvPr/>
        </p:nvPicPr>
        <p:blipFill>
          <a:blip r:embed="rId4">
            <a:alphaModFix/>
          </a:blip>
          <a:stretch>
            <a:fillRect/>
          </a:stretch>
        </p:blipFill>
        <p:spPr>
          <a:xfrm>
            <a:off x="3849175" y="844425"/>
            <a:ext cx="2594725" cy="2506875"/>
          </a:xfrm>
          <a:prstGeom prst="rect">
            <a:avLst/>
          </a:prstGeom>
          <a:noFill/>
          <a:ln>
            <a:noFill/>
          </a:ln>
        </p:spPr>
      </p:pic>
      <p:sp>
        <p:nvSpPr>
          <p:cNvPr id="1106" name="Google Shape;1106;p84"/>
          <p:cNvSpPr txBox="1"/>
          <p:nvPr/>
        </p:nvSpPr>
        <p:spPr>
          <a:xfrm flipH="1" rot="10800000">
            <a:off x="2843600" y="1653475"/>
            <a:ext cx="736200" cy="267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4"/>
          <p:cNvSpPr txBox="1"/>
          <p:nvPr/>
        </p:nvSpPr>
        <p:spPr>
          <a:xfrm flipH="1" rot="10800000">
            <a:off x="2770800" y="3709250"/>
            <a:ext cx="736200" cy="267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4"/>
          <p:cNvSpPr txBox="1"/>
          <p:nvPr/>
        </p:nvSpPr>
        <p:spPr>
          <a:xfrm flipH="1" rot="10800000">
            <a:off x="5538550" y="2607575"/>
            <a:ext cx="736200" cy="595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4"/>
          <p:cNvSpPr txBox="1"/>
          <p:nvPr/>
        </p:nvSpPr>
        <p:spPr>
          <a:xfrm>
            <a:off x="4176775" y="3526875"/>
            <a:ext cx="1939500" cy="13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The currency is persistent to each order.</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The shopping cart is dynamic, it’s currency is in sync with the user’s currency of choice for that session. Same for the products page, etc.</a:t>
            </a:r>
            <a:endParaRPr sz="10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85"/>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Logout</a:t>
            </a:r>
            <a:endParaRPr/>
          </a:p>
        </p:txBody>
      </p:sp>
      <p:sp>
        <p:nvSpPr>
          <p:cNvPr id="1115" name="Google Shape;1115;p85"/>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5"/>
          <p:cNvSpPr/>
          <p:nvPr/>
        </p:nvSpPr>
        <p:spPr>
          <a:xfrm>
            <a:off x="3372175" y="1083672"/>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5"/>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5"/>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1119" name="Google Shape;1119;p85"/>
          <p:cNvSpPr txBox="1"/>
          <p:nvPr/>
        </p:nvSpPr>
        <p:spPr>
          <a:xfrm>
            <a:off x="3436525" y="1385823"/>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1120" name="Google Shape;1120;p85"/>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1121" name="Google Shape;1121;p85"/>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1122" name="Google Shape;1122;p85"/>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1123" name="Google Shape;1123;p85"/>
          <p:cNvCxnSpPr>
            <a:stCxn id="1124" idx="0"/>
            <a:endCxn id="1115"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1125" name="Google Shape;1125;p85"/>
          <p:cNvCxnSpPr>
            <a:stCxn id="1115" idx="0"/>
            <a:endCxn id="1116" idx="1"/>
          </p:cNvCxnSpPr>
          <p:nvPr/>
        </p:nvCxnSpPr>
        <p:spPr>
          <a:xfrm rot="-5400000">
            <a:off x="1839475" y="1405225"/>
            <a:ext cx="1384500" cy="1681200"/>
          </a:xfrm>
          <a:prstGeom prst="bentConnector2">
            <a:avLst/>
          </a:prstGeom>
          <a:noFill/>
          <a:ln cap="flat" cmpd="sng" w="9525">
            <a:solidFill>
              <a:schemeClr val="dk2"/>
            </a:solidFill>
            <a:prstDash val="solid"/>
            <a:round/>
            <a:headEnd len="med" w="med" type="none"/>
            <a:tailEnd len="med" w="med" type="triangle"/>
          </a:ln>
        </p:spPr>
      </p:cxnSp>
      <p:cxnSp>
        <p:nvCxnSpPr>
          <p:cNvPr id="1126" name="Google Shape;1126;p85"/>
          <p:cNvCxnSpPr>
            <a:stCxn id="1116" idx="3"/>
            <a:endCxn id="1117" idx="0"/>
          </p:cNvCxnSpPr>
          <p:nvPr/>
        </p:nvCxnSpPr>
        <p:spPr>
          <a:xfrm>
            <a:off x="5037475" y="1553622"/>
            <a:ext cx="2456700" cy="1384500"/>
          </a:xfrm>
          <a:prstGeom prst="bentConnector2">
            <a:avLst/>
          </a:prstGeom>
          <a:noFill/>
          <a:ln cap="flat" cmpd="sng" w="9525">
            <a:solidFill>
              <a:schemeClr val="dk2"/>
            </a:solidFill>
            <a:prstDash val="solid"/>
            <a:round/>
            <a:headEnd len="med" w="med" type="none"/>
            <a:tailEnd len="med" w="med" type="triangle"/>
          </a:ln>
        </p:spPr>
      </p:cxnSp>
      <p:cxnSp>
        <p:nvCxnSpPr>
          <p:cNvPr id="1127" name="Google Shape;1127;p85"/>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1128" name="Google Shape;1128;p85"/>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1129" name="Google Shape;1129;p85"/>
          <p:cNvSpPr txBox="1"/>
          <p:nvPr/>
        </p:nvSpPr>
        <p:spPr>
          <a:xfrm>
            <a:off x="1722775" y="4018700"/>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Logout</a:t>
            </a:r>
            <a:endParaRPr sz="900">
              <a:solidFill>
                <a:schemeClr val="dk1"/>
              </a:solidFill>
            </a:endParaRPr>
          </a:p>
        </p:txBody>
      </p:sp>
      <p:sp>
        <p:nvSpPr>
          <p:cNvPr id="1130" name="Google Shape;1130;p85"/>
          <p:cNvSpPr txBox="1"/>
          <p:nvPr/>
        </p:nvSpPr>
        <p:spPr>
          <a:xfrm>
            <a:off x="85375" y="1223025"/>
            <a:ext cx="1605900" cy="16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/addToShoppingCart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Parameter:</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User Session (UserDetails object)</a:t>
            </a:r>
            <a:endParaRPr sz="900">
              <a:solidFill>
                <a:srgbClr val="FFFFFF"/>
              </a:solidFill>
            </a:endParaRPr>
          </a:p>
        </p:txBody>
      </p:sp>
      <p:sp>
        <p:nvSpPr>
          <p:cNvPr id="1131" name="Google Shape;1131;p85"/>
          <p:cNvSpPr txBox="1"/>
          <p:nvPr/>
        </p:nvSpPr>
        <p:spPr>
          <a:xfrm>
            <a:off x="5233800" y="391725"/>
            <a:ext cx="2896800" cy="11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Controller updates the respective model based on event called after calling the API</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900">
                <a:solidFill>
                  <a:schemeClr val="dk1"/>
                </a:solidFill>
              </a:rPr>
              <a:t>Model: updateCustomerFromDB</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Method: </a:t>
            </a:r>
            <a:endParaRPr sz="900">
              <a:solidFill>
                <a:schemeClr val="dk1"/>
              </a:solidFill>
            </a:endParaRPr>
          </a:p>
          <a:p>
            <a:pPr indent="0" lvl="0" marL="0" rtl="0" algn="l">
              <a:spcBef>
                <a:spcPts val="0"/>
              </a:spcBef>
              <a:spcAft>
                <a:spcPts val="0"/>
              </a:spcAft>
              <a:buNone/>
            </a:pPr>
            <a:r>
              <a:rPr lang="en" sz="900">
                <a:solidFill>
                  <a:schemeClr val="dk1"/>
                </a:solidFill>
              </a:rPr>
              <a:t>1. updateCustomerCurrency</a:t>
            </a:r>
            <a:endParaRPr sz="900">
              <a:solidFill>
                <a:schemeClr val="dk1"/>
              </a:solidFill>
            </a:endParaRPr>
          </a:p>
        </p:txBody>
      </p:sp>
      <p:sp>
        <p:nvSpPr>
          <p:cNvPr id="1132" name="Google Shape;1132;p85"/>
          <p:cNvSpPr txBox="1"/>
          <p:nvPr/>
        </p:nvSpPr>
        <p:spPr>
          <a:xfrm>
            <a:off x="4655075" y="3419125"/>
            <a:ext cx="2070900" cy="16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Method #1: This method takes in the user’s currency through the session’s (UserDetails object) getter method which retrieves the user’s currency. It is then passed into the method which then pings the database, updating the customer’s currency.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 method returns a boolean value to notify the Controller of the update status.</a:t>
            </a:r>
            <a:endParaRPr sz="900">
              <a:solidFill>
                <a:schemeClr val="dk1"/>
              </a:solidFill>
            </a:endParaRPr>
          </a:p>
        </p:txBody>
      </p:sp>
      <p:sp>
        <p:nvSpPr>
          <p:cNvPr id="1133" name="Google Shape;1133;p85"/>
          <p:cNvSpPr txBox="1"/>
          <p:nvPr/>
        </p:nvSpPr>
        <p:spPr>
          <a:xfrm>
            <a:off x="2653500" y="3409413"/>
            <a:ext cx="152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a:t>
            </a:r>
            <a:endParaRPr sz="900">
              <a:solidFill>
                <a:schemeClr val="dk1"/>
              </a:solidFill>
            </a:endParaRPr>
          </a:p>
        </p:txBody>
      </p:sp>
      <p:cxnSp>
        <p:nvCxnSpPr>
          <p:cNvPr id="1134" name="Google Shape;1134;p85"/>
          <p:cNvCxnSpPr>
            <a:stCxn id="1117" idx="3"/>
            <a:endCxn id="1121"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1135" name="Google Shape;1135;p85"/>
          <p:cNvSpPr txBox="1"/>
          <p:nvPr/>
        </p:nvSpPr>
        <p:spPr>
          <a:xfrm>
            <a:off x="7558625" y="2023575"/>
            <a:ext cx="1028700" cy="8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which updates the customer’s currency</a:t>
            </a:r>
            <a:endParaRPr sz="900">
              <a:solidFill>
                <a:schemeClr val="dk1"/>
              </a:solidFill>
            </a:endParaRPr>
          </a:p>
        </p:txBody>
      </p:sp>
      <p:cxnSp>
        <p:nvCxnSpPr>
          <p:cNvPr id="1136" name="Google Shape;1136;p85"/>
          <p:cNvCxnSpPr>
            <a:stCxn id="1115" idx="3"/>
            <a:endCxn id="1116" idx="2"/>
          </p:cNvCxnSpPr>
          <p:nvPr/>
        </p:nvCxnSpPr>
        <p:spPr>
          <a:xfrm flipH="1" rot="10800000">
            <a:off x="2523775" y="2023525"/>
            <a:ext cx="1681200" cy="1384500"/>
          </a:xfrm>
          <a:prstGeom prst="bentConnector2">
            <a:avLst/>
          </a:prstGeom>
          <a:noFill/>
          <a:ln cap="flat" cmpd="sng" w="9525">
            <a:solidFill>
              <a:schemeClr val="dk2"/>
            </a:solidFill>
            <a:prstDash val="solid"/>
            <a:round/>
            <a:headEnd len="med" w="med" type="triangle"/>
            <a:tailEnd len="med" w="med" type="none"/>
          </a:ln>
        </p:spPr>
      </p:cxnSp>
      <p:pic>
        <p:nvPicPr>
          <p:cNvPr id="1137" name="Google Shape;1137;p85"/>
          <p:cNvPicPr preferRelativeResize="0"/>
          <p:nvPr/>
        </p:nvPicPr>
        <p:blipFill>
          <a:blip r:embed="rId4">
            <a:alphaModFix/>
          </a:blip>
          <a:stretch>
            <a:fillRect/>
          </a:stretch>
        </p:blipFill>
        <p:spPr>
          <a:xfrm>
            <a:off x="1384525" y="4460247"/>
            <a:ext cx="613200" cy="611165"/>
          </a:xfrm>
          <a:prstGeom prst="rect">
            <a:avLst/>
          </a:prstGeom>
          <a:noFill/>
          <a:ln>
            <a:noFill/>
          </a:ln>
        </p:spPr>
      </p:pic>
      <p:sp>
        <p:nvSpPr>
          <p:cNvPr id="1138" name="Google Shape;1138;p85"/>
          <p:cNvSpPr txBox="1"/>
          <p:nvPr/>
        </p:nvSpPr>
        <p:spPr>
          <a:xfrm>
            <a:off x="4204975" y="74025"/>
            <a:ext cx="22905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D9D9D9"/>
                </a:highlight>
              </a:rPr>
              <a:t>shoppingCart, allProducts &amp; UserDetails object is used</a:t>
            </a:r>
            <a:endParaRPr sz="900">
              <a:highlight>
                <a:srgbClr val="D9D9D9"/>
              </a:highlight>
            </a:endParaRPr>
          </a:p>
        </p:txBody>
      </p:sp>
      <p:sp>
        <p:nvSpPr>
          <p:cNvPr id="1139" name="Google Shape;1139;p85"/>
          <p:cNvSpPr txBox="1"/>
          <p:nvPr/>
        </p:nvSpPr>
        <p:spPr>
          <a:xfrm>
            <a:off x="2367361" y="2736477"/>
            <a:ext cx="20709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D9D9D9"/>
                </a:solidFill>
              </a:rPr>
              <a:t>Controller Updates;</a:t>
            </a:r>
            <a:endParaRPr sz="800">
              <a:solidFill>
                <a:srgbClr val="D9D9D9"/>
              </a:solidFill>
            </a:endParaRPr>
          </a:p>
          <a:p>
            <a:pPr indent="-279400" lvl="0" marL="457200" rtl="0" algn="l">
              <a:spcBef>
                <a:spcPts val="0"/>
              </a:spcBef>
              <a:spcAft>
                <a:spcPts val="0"/>
              </a:spcAft>
              <a:buClr>
                <a:srgbClr val="D9D9D9"/>
              </a:buClr>
              <a:buSzPts val="800"/>
              <a:buAutoNum type="arabicPeriod"/>
            </a:pPr>
            <a:r>
              <a:rPr lang="en" sz="800">
                <a:solidFill>
                  <a:srgbClr val="D9D9D9"/>
                </a:solidFill>
              </a:rPr>
              <a:t>Invalidates the session</a:t>
            </a:r>
            <a:endParaRPr sz="800">
              <a:solidFill>
                <a:srgbClr val="D9D9D9"/>
              </a:solidFill>
            </a:endParaRPr>
          </a:p>
          <a:p>
            <a:pPr indent="-279400" lvl="0" marL="457200" rtl="0" algn="l">
              <a:spcBef>
                <a:spcPts val="0"/>
              </a:spcBef>
              <a:spcAft>
                <a:spcPts val="0"/>
              </a:spcAft>
              <a:buClr>
                <a:srgbClr val="D9D9D9"/>
              </a:buClr>
              <a:buSzPts val="800"/>
              <a:buAutoNum type="arabicPeriod"/>
            </a:pPr>
            <a:r>
              <a:rPr lang="en" sz="800">
                <a:solidFill>
                  <a:srgbClr val="D9D9D9"/>
                </a:solidFill>
              </a:rPr>
              <a:t>Redirects to the respective page</a:t>
            </a:r>
            <a:endParaRPr sz="800">
              <a:solidFill>
                <a:srgbClr val="D9D9D9"/>
              </a:solidFill>
            </a:endParaRPr>
          </a:p>
          <a:p>
            <a:pPr indent="0" lvl="0" marL="457200" rtl="0" algn="l">
              <a:spcBef>
                <a:spcPts val="0"/>
              </a:spcBef>
              <a:spcAft>
                <a:spcPts val="0"/>
              </a:spcAft>
              <a:buNone/>
            </a:pPr>
            <a:r>
              <a:t/>
            </a:r>
            <a:endParaRPr sz="800">
              <a:solidFill>
                <a:srgbClr val="D9D9D9"/>
              </a:solidFill>
            </a:endParaRPr>
          </a:p>
          <a:p>
            <a:pPr indent="0" lvl="0" marL="457200" rtl="0" algn="l">
              <a:spcBef>
                <a:spcPts val="0"/>
              </a:spcBef>
              <a:spcAft>
                <a:spcPts val="0"/>
              </a:spcAft>
              <a:buNone/>
            </a:pPr>
            <a:r>
              <a:t/>
            </a:r>
            <a:endParaRPr sz="800">
              <a:solidFill>
                <a:srgbClr val="D9D9D9"/>
              </a:solidFill>
            </a:endParaRPr>
          </a:p>
          <a:p>
            <a:pPr indent="0" lvl="0" marL="457200" rtl="0" algn="l">
              <a:spcBef>
                <a:spcPts val="0"/>
              </a:spcBef>
              <a:spcAft>
                <a:spcPts val="0"/>
              </a:spcAft>
              <a:buNone/>
            </a:pPr>
            <a:r>
              <a:t/>
            </a:r>
            <a:endParaRPr sz="800">
              <a:solidFill>
                <a:srgbClr val="D9D9D9"/>
              </a:solidFill>
            </a:endParaRPr>
          </a:p>
        </p:txBody>
      </p:sp>
      <p:pic>
        <p:nvPicPr>
          <p:cNvPr id="1140" name="Google Shape;1140;p85"/>
          <p:cNvPicPr preferRelativeResize="0"/>
          <p:nvPr/>
        </p:nvPicPr>
        <p:blipFill>
          <a:blip r:embed="rId5">
            <a:alphaModFix/>
          </a:blip>
          <a:stretch>
            <a:fillRect/>
          </a:stretch>
        </p:blipFill>
        <p:spPr>
          <a:xfrm>
            <a:off x="2781179" y="74025"/>
            <a:ext cx="1166396" cy="655100"/>
          </a:xfrm>
          <a:prstGeom prst="rect">
            <a:avLst/>
          </a:prstGeom>
          <a:noFill/>
          <a:ln>
            <a:noFill/>
          </a:ln>
        </p:spPr>
      </p:pic>
      <p:cxnSp>
        <p:nvCxnSpPr>
          <p:cNvPr id="1141" name="Google Shape;1141;p85"/>
          <p:cNvCxnSpPr>
            <a:stCxn id="1116" idx="0"/>
            <a:endCxn id="1140" idx="2"/>
          </p:cNvCxnSpPr>
          <p:nvPr/>
        </p:nvCxnSpPr>
        <p:spPr>
          <a:xfrm flipH="1" rot="5400000">
            <a:off x="3607375" y="486222"/>
            <a:ext cx="354600" cy="840300"/>
          </a:xfrm>
          <a:prstGeom prst="bentConnector3">
            <a:avLst>
              <a:gd fmla="val 49993" name="adj1"/>
            </a:avLst>
          </a:prstGeom>
          <a:noFill/>
          <a:ln cap="flat" cmpd="sng" w="9525">
            <a:solidFill>
              <a:schemeClr val="dk2"/>
            </a:solidFill>
            <a:prstDash val="solid"/>
            <a:round/>
            <a:headEnd len="med" w="med" type="triangle"/>
            <a:tailEnd len="med" w="med" type="triangle"/>
          </a:ln>
        </p:spPr>
      </p:cxnSp>
      <p:sp>
        <p:nvSpPr>
          <p:cNvPr id="1142" name="Google Shape;1142;p85"/>
          <p:cNvSpPr txBox="1"/>
          <p:nvPr/>
        </p:nvSpPr>
        <p:spPr>
          <a:xfrm>
            <a:off x="3371626" y="670052"/>
            <a:ext cx="1681200" cy="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EFEFEF"/>
                </a:solidFill>
              </a:rPr>
              <a:t>API returns the JSON data</a:t>
            </a:r>
            <a:endParaRPr sz="800">
              <a:solidFill>
                <a:srgbClr val="EFEFE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86"/>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(Search Customer)</a:t>
            </a:r>
            <a:endParaRPr sz="2400"/>
          </a:p>
          <a:p>
            <a:pPr indent="0" lvl="0" marL="0" rtl="0" algn="l">
              <a:spcBef>
                <a:spcPts val="0"/>
              </a:spcBef>
              <a:spcAft>
                <a:spcPts val="0"/>
              </a:spcAft>
              <a:buNone/>
            </a:pPr>
            <a:r>
              <a:t/>
            </a:r>
            <a:endParaRPr/>
          </a:p>
        </p:txBody>
      </p:sp>
      <p:sp>
        <p:nvSpPr>
          <p:cNvPr id="1148" name="Google Shape;1148;p86"/>
          <p:cNvSpPr/>
          <p:nvPr/>
        </p:nvSpPr>
        <p:spPr>
          <a:xfrm>
            <a:off x="85847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6"/>
          <p:cNvSpPr/>
          <p:nvPr/>
        </p:nvSpPr>
        <p:spPr>
          <a:xfrm>
            <a:off x="3372175" y="11132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6"/>
          <p:cNvSpPr/>
          <p:nvPr/>
        </p:nvSpPr>
        <p:spPr>
          <a:xfrm>
            <a:off x="6661625" y="2938075"/>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6"/>
          <p:cNvSpPr txBox="1"/>
          <p:nvPr/>
        </p:nvSpPr>
        <p:spPr>
          <a:xfrm>
            <a:off x="922825" y="326290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1152" name="Google Shape;1152;p86"/>
          <p:cNvSpPr txBox="1"/>
          <p:nvPr/>
        </p:nvSpPr>
        <p:spPr>
          <a:xfrm>
            <a:off x="3436525" y="14080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1153" name="Google Shape;1153;p86"/>
          <p:cNvSpPr txBox="1"/>
          <p:nvPr/>
        </p:nvSpPr>
        <p:spPr>
          <a:xfrm>
            <a:off x="6725975" y="32328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1154" name="Google Shape;1154;p86"/>
          <p:cNvPicPr preferRelativeResize="0"/>
          <p:nvPr/>
        </p:nvPicPr>
        <p:blipFill>
          <a:blip r:embed="rId3">
            <a:alphaModFix/>
          </a:blip>
          <a:stretch>
            <a:fillRect/>
          </a:stretch>
        </p:blipFill>
        <p:spPr>
          <a:xfrm>
            <a:off x="8030450" y="0"/>
            <a:ext cx="1113550" cy="1113550"/>
          </a:xfrm>
          <a:prstGeom prst="rect">
            <a:avLst/>
          </a:prstGeom>
          <a:noFill/>
          <a:ln>
            <a:noFill/>
          </a:ln>
        </p:spPr>
      </p:pic>
      <p:sp>
        <p:nvSpPr>
          <p:cNvPr id="1155" name="Google Shape;1155;p86"/>
          <p:cNvSpPr txBox="1"/>
          <p:nvPr/>
        </p:nvSpPr>
        <p:spPr>
          <a:xfrm>
            <a:off x="8387496" y="11365"/>
            <a:ext cx="6132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DB</a:t>
            </a:r>
            <a:endParaRPr b="1" sz="1600"/>
          </a:p>
        </p:txBody>
      </p:sp>
      <p:cxnSp>
        <p:nvCxnSpPr>
          <p:cNvPr id="1156" name="Google Shape;1156;p86"/>
          <p:cNvCxnSpPr>
            <a:stCxn id="1157" idx="0"/>
            <a:endCxn id="1148" idx="2"/>
          </p:cNvCxnSpPr>
          <p:nvPr/>
        </p:nvCxnSpPr>
        <p:spPr>
          <a:xfrm rot="10800000">
            <a:off x="1691125" y="3877975"/>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1158" name="Google Shape;1158;p86"/>
          <p:cNvCxnSpPr>
            <a:stCxn id="1148" idx="0"/>
            <a:endCxn id="1152" idx="1"/>
          </p:cNvCxnSpPr>
          <p:nvPr/>
        </p:nvCxnSpPr>
        <p:spPr>
          <a:xfrm rot="-5400000">
            <a:off x="1886425" y="1387975"/>
            <a:ext cx="1354800" cy="1745400"/>
          </a:xfrm>
          <a:prstGeom prst="bentConnector2">
            <a:avLst/>
          </a:prstGeom>
          <a:noFill/>
          <a:ln cap="flat" cmpd="sng" w="9525">
            <a:solidFill>
              <a:schemeClr val="dk2"/>
            </a:solidFill>
            <a:prstDash val="solid"/>
            <a:round/>
            <a:headEnd len="med" w="med" type="none"/>
            <a:tailEnd len="med" w="med" type="triangle"/>
          </a:ln>
        </p:spPr>
      </p:cxnSp>
      <p:cxnSp>
        <p:nvCxnSpPr>
          <p:cNvPr id="1159" name="Google Shape;1159;p86"/>
          <p:cNvCxnSpPr>
            <a:stCxn id="1149" idx="3"/>
            <a:endCxn id="1150" idx="0"/>
          </p:cNvCxnSpPr>
          <p:nvPr/>
        </p:nvCxnSpPr>
        <p:spPr>
          <a:xfrm>
            <a:off x="5037475" y="1583225"/>
            <a:ext cx="2456700" cy="1354800"/>
          </a:xfrm>
          <a:prstGeom prst="bentConnector2">
            <a:avLst/>
          </a:prstGeom>
          <a:noFill/>
          <a:ln cap="flat" cmpd="sng" w="9525">
            <a:solidFill>
              <a:schemeClr val="dk2"/>
            </a:solidFill>
            <a:prstDash val="solid"/>
            <a:round/>
            <a:headEnd len="med" w="med" type="none"/>
            <a:tailEnd len="med" w="med" type="triangle"/>
          </a:ln>
        </p:spPr>
      </p:cxnSp>
      <p:cxnSp>
        <p:nvCxnSpPr>
          <p:cNvPr id="1160" name="Google Shape;1160;p86"/>
          <p:cNvCxnSpPr/>
          <p:nvPr/>
        </p:nvCxnSpPr>
        <p:spPr>
          <a:xfrm rot="10800000">
            <a:off x="5039950" y="1894525"/>
            <a:ext cx="1605900" cy="1524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1161" name="Google Shape;1161;p86"/>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1162" name="Google Shape;1162;p86"/>
          <p:cNvSpPr txBox="1"/>
          <p:nvPr/>
        </p:nvSpPr>
        <p:spPr>
          <a:xfrm>
            <a:off x="50225" y="3957025"/>
            <a:ext cx="16653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Search for Customer</a:t>
            </a:r>
            <a:endParaRPr sz="900">
              <a:solidFill>
                <a:schemeClr val="dk1"/>
              </a:solidFill>
            </a:endParaRPr>
          </a:p>
        </p:txBody>
      </p:sp>
      <p:sp>
        <p:nvSpPr>
          <p:cNvPr id="1163" name="Google Shape;1163;p86"/>
          <p:cNvSpPr txBox="1"/>
          <p:nvPr/>
        </p:nvSpPr>
        <p:spPr>
          <a:xfrm>
            <a:off x="50225" y="1560525"/>
            <a:ext cx="1605900" cy="13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../../../../searchCustomer</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Gets the user’s input from search input</a:t>
            </a:r>
            <a:endParaRPr sz="900">
              <a:solidFill>
                <a:srgbClr val="FFFFFF"/>
              </a:solidFill>
            </a:endParaRPr>
          </a:p>
        </p:txBody>
      </p:sp>
      <p:sp>
        <p:nvSpPr>
          <p:cNvPr id="1164" name="Google Shape;1164;p86"/>
          <p:cNvSpPr txBox="1"/>
          <p:nvPr/>
        </p:nvSpPr>
        <p:spPr>
          <a:xfrm>
            <a:off x="5210001" y="844425"/>
            <a:ext cx="2686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updates the respective model based on event called</a:t>
            </a:r>
            <a:endParaRPr sz="900">
              <a:solidFill>
                <a:schemeClr val="dk1"/>
              </a:solidFill>
            </a:endParaRPr>
          </a:p>
          <a:p>
            <a:pPr indent="0" lvl="0" marL="0" rtl="0" algn="l">
              <a:spcBef>
                <a:spcPts val="0"/>
              </a:spcBef>
              <a:spcAft>
                <a:spcPts val="0"/>
              </a:spcAft>
              <a:buNone/>
            </a:pPr>
            <a:r>
              <a:rPr lang="en" sz="900">
                <a:solidFill>
                  <a:schemeClr val="dk1"/>
                </a:solidFill>
              </a:rPr>
              <a:t>Model: searchCustomerFromDB.java</a:t>
            </a:r>
            <a:endParaRPr sz="900">
              <a:solidFill>
                <a:schemeClr val="dk1"/>
              </a:solidFill>
            </a:endParaRPr>
          </a:p>
          <a:p>
            <a:pPr indent="0" lvl="0" marL="0" rtl="0" algn="l">
              <a:spcBef>
                <a:spcPts val="0"/>
              </a:spcBef>
              <a:spcAft>
                <a:spcPts val="0"/>
              </a:spcAft>
              <a:buNone/>
            </a:pPr>
            <a:r>
              <a:rPr lang="en" sz="900">
                <a:solidFill>
                  <a:schemeClr val="dk1"/>
                </a:solidFill>
              </a:rPr>
              <a:t>Selects customer information from the database</a:t>
            </a:r>
            <a:endParaRPr sz="900">
              <a:solidFill>
                <a:schemeClr val="dk1"/>
              </a:solidFill>
            </a:endParaRPr>
          </a:p>
        </p:txBody>
      </p:sp>
      <p:sp>
        <p:nvSpPr>
          <p:cNvPr id="1165" name="Google Shape;1165;p86"/>
          <p:cNvSpPr txBox="1"/>
          <p:nvPr/>
        </p:nvSpPr>
        <p:spPr>
          <a:xfrm>
            <a:off x="4655075" y="3419125"/>
            <a:ext cx="20709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Gathers data &amp; store in customersList array.</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customersList attribute is then set with the array. </a:t>
            </a:r>
            <a:endParaRPr sz="1000">
              <a:solidFill>
                <a:schemeClr val="dk1"/>
              </a:solidFill>
            </a:endParaRPr>
          </a:p>
        </p:txBody>
      </p:sp>
      <p:sp>
        <p:nvSpPr>
          <p:cNvPr id="1166" name="Google Shape;1166;p86"/>
          <p:cNvSpPr txBox="1"/>
          <p:nvPr/>
        </p:nvSpPr>
        <p:spPr>
          <a:xfrm>
            <a:off x="2680975" y="3463275"/>
            <a:ext cx="18909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Redirects back to AdminViewAllCustomers.jsp</a:t>
            </a:r>
            <a:endParaRPr sz="900">
              <a:solidFill>
                <a:schemeClr val="dk1"/>
              </a:solidFill>
            </a:endParaRPr>
          </a:p>
        </p:txBody>
      </p:sp>
      <p:cxnSp>
        <p:nvCxnSpPr>
          <p:cNvPr id="1167" name="Google Shape;1167;p86"/>
          <p:cNvCxnSpPr>
            <a:stCxn id="1150" idx="3"/>
            <a:endCxn id="1154" idx="2"/>
          </p:cNvCxnSpPr>
          <p:nvPr/>
        </p:nvCxnSpPr>
        <p:spPr>
          <a:xfrm flipH="1" rot="10800000">
            <a:off x="8326925" y="1113625"/>
            <a:ext cx="260400" cy="2294400"/>
          </a:xfrm>
          <a:prstGeom prst="bentConnector2">
            <a:avLst/>
          </a:prstGeom>
          <a:noFill/>
          <a:ln cap="flat" cmpd="sng" w="9525">
            <a:solidFill>
              <a:schemeClr val="dk2"/>
            </a:solidFill>
            <a:prstDash val="dash"/>
            <a:round/>
            <a:headEnd len="med" w="med" type="triangle"/>
            <a:tailEnd len="med" w="med" type="triangle"/>
          </a:ln>
        </p:spPr>
      </p:cxnSp>
      <p:sp>
        <p:nvSpPr>
          <p:cNvPr id="1168" name="Google Shape;1168;p86"/>
          <p:cNvSpPr txBox="1"/>
          <p:nvPr/>
        </p:nvSpPr>
        <p:spPr>
          <a:xfrm>
            <a:off x="7608050" y="1795749"/>
            <a:ext cx="10287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Pings the database and then gets the data base on value searched</a:t>
            </a:r>
            <a:endParaRPr sz="900">
              <a:solidFill>
                <a:schemeClr val="dk1"/>
              </a:solidFill>
            </a:endParaRPr>
          </a:p>
        </p:txBody>
      </p:sp>
      <p:cxnSp>
        <p:nvCxnSpPr>
          <p:cNvPr id="1169" name="Google Shape;1169;p86"/>
          <p:cNvCxnSpPr>
            <a:stCxn id="1148" idx="3"/>
            <a:endCxn id="1149" idx="2"/>
          </p:cNvCxnSpPr>
          <p:nvPr/>
        </p:nvCxnSpPr>
        <p:spPr>
          <a:xfrm flipH="1" rot="10800000">
            <a:off x="2523775" y="2053225"/>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1170" name="Google Shape;1170;p86"/>
          <p:cNvPicPr preferRelativeResize="0"/>
          <p:nvPr/>
        </p:nvPicPr>
        <p:blipFill>
          <a:blip r:embed="rId4">
            <a:alphaModFix/>
          </a:blip>
          <a:stretch>
            <a:fillRect/>
          </a:stretch>
        </p:blipFill>
        <p:spPr>
          <a:xfrm>
            <a:off x="1384525" y="4460247"/>
            <a:ext cx="613200" cy="61116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87"/>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1176" name="Google Shape;1176;p87"/>
          <p:cNvSpPr txBox="1"/>
          <p:nvPr/>
        </p:nvSpPr>
        <p:spPr>
          <a:xfrm>
            <a:off x="225000" y="2285400"/>
            <a:ext cx="186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When searched, value keyed in will be taken in and sent to be searched by the database</a:t>
            </a:r>
            <a:endParaRPr sz="1000">
              <a:solidFill>
                <a:schemeClr val="dk1"/>
              </a:solidFill>
            </a:endParaRPr>
          </a:p>
        </p:txBody>
      </p:sp>
      <p:grpSp>
        <p:nvGrpSpPr>
          <p:cNvPr id="1177" name="Google Shape;1177;p87"/>
          <p:cNvGrpSpPr/>
          <p:nvPr/>
        </p:nvGrpSpPr>
        <p:grpSpPr>
          <a:xfrm>
            <a:off x="2089500" y="1080740"/>
            <a:ext cx="6898575" cy="2982021"/>
            <a:chOff x="2271745" y="1164878"/>
            <a:chExt cx="6769946" cy="2813758"/>
          </a:xfrm>
        </p:grpSpPr>
        <p:pic>
          <p:nvPicPr>
            <p:cNvPr id="1178" name="Google Shape;1178;p87"/>
            <p:cNvPicPr preferRelativeResize="0"/>
            <p:nvPr/>
          </p:nvPicPr>
          <p:blipFill>
            <a:blip r:embed="rId3">
              <a:alphaModFix/>
            </a:blip>
            <a:stretch>
              <a:fillRect/>
            </a:stretch>
          </p:blipFill>
          <p:spPr>
            <a:xfrm>
              <a:off x="2271745" y="1164878"/>
              <a:ext cx="6769946" cy="2813758"/>
            </a:xfrm>
            <a:prstGeom prst="rect">
              <a:avLst/>
            </a:prstGeom>
            <a:noFill/>
            <a:ln>
              <a:noFill/>
            </a:ln>
          </p:spPr>
        </p:pic>
        <p:sp>
          <p:nvSpPr>
            <p:cNvPr id="1179" name="Google Shape;1179;p87"/>
            <p:cNvSpPr txBox="1"/>
            <p:nvPr/>
          </p:nvSpPr>
          <p:spPr>
            <a:xfrm>
              <a:off x="7522355" y="1471700"/>
              <a:ext cx="1433100" cy="278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88"/>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1185" name="Google Shape;1185;p88"/>
          <p:cNvSpPr txBox="1"/>
          <p:nvPr/>
        </p:nvSpPr>
        <p:spPr>
          <a:xfrm>
            <a:off x="182175" y="2204700"/>
            <a:ext cx="1939500" cy="7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When a valid result is searched, it will display all customer that consist of the word searched inside of the table</a:t>
            </a:r>
            <a:endParaRPr sz="1000">
              <a:solidFill>
                <a:schemeClr val="dk1"/>
              </a:solidFill>
            </a:endParaRPr>
          </a:p>
        </p:txBody>
      </p:sp>
      <p:pic>
        <p:nvPicPr>
          <p:cNvPr id="1186" name="Google Shape;1186;p88"/>
          <p:cNvPicPr preferRelativeResize="0"/>
          <p:nvPr/>
        </p:nvPicPr>
        <p:blipFill>
          <a:blip r:embed="rId3">
            <a:alphaModFix/>
          </a:blip>
          <a:stretch>
            <a:fillRect/>
          </a:stretch>
        </p:blipFill>
        <p:spPr>
          <a:xfrm>
            <a:off x="1948050" y="1769950"/>
            <a:ext cx="7002849" cy="1603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89"/>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Admin Customer Management (Get, Inquire &amp; Report)</a:t>
            </a:r>
            <a:endParaRPr sz="2400"/>
          </a:p>
          <a:p>
            <a:pPr indent="0" lvl="0" marL="0" rtl="0" algn="l">
              <a:spcBef>
                <a:spcPts val="0"/>
              </a:spcBef>
              <a:spcAft>
                <a:spcPts val="0"/>
              </a:spcAft>
              <a:buNone/>
            </a:pPr>
            <a:r>
              <a:t/>
            </a:r>
            <a:endParaRPr/>
          </a:p>
        </p:txBody>
      </p:sp>
      <p:sp>
        <p:nvSpPr>
          <p:cNvPr id="1192" name="Google Shape;1192;p89"/>
          <p:cNvSpPr txBox="1"/>
          <p:nvPr/>
        </p:nvSpPr>
        <p:spPr>
          <a:xfrm>
            <a:off x="235725" y="1982388"/>
            <a:ext cx="18861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When a result is searched and it does not exists, it will display a modal informing that product does not exists</a:t>
            </a:r>
            <a:endParaRPr sz="1000">
              <a:solidFill>
                <a:srgbClr val="FFFFFF"/>
              </a:solidFill>
            </a:endParaRPr>
          </a:p>
        </p:txBody>
      </p:sp>
      <p:pic>
        <p:nvPicPr>
          <p:cNvPr id="1193" name="Google Shape;1193;p89"/>
          <p:cNvPicPr preferRelativeResize="0"/>
          <p:nvPr/>
        </p:nvPicPr>
        <p:blipFill>
          <a:blip r:embed="rId3">
            <a:alphaModFix/>
          </a:blip>
          <a:stretch>
            <a:fillRect/>
          </a:stretch>
        </p:blipFill>
        <p:spPr>
          <a:xfrm>
            <a:off x="2263500" y="1022225"/>
            <a:ext cx="6717376" cy="309903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90"/>
          <p:cNvSpPr txBox="1"/>
          <p:nvPr>
            <p:ph type="title"/>
          </p:nvPr>
        </p:nvSpPr>
        <p:spPr>
          <a:xfrm>
            <a:off x="3038700" y="1687350"/>
            <a:ext cx="3066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THANK YOU</a:t>
            </a:r>
            <a:endParaRPr sz="5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11700" y="27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Shopping Cart (Adding Products)</a:t>
            </a:r>
            <a:endParaRPr sz="2400"/>
          </a:p>
          <a:p>
            <a:pPr indent="0" lvl="0" marL="0" rtl="0" algn="l">
              <a:spcBef>
                <a:spcPts val="0"/>
              </a:spcBef>
              <a:spcAft>
                <a:spcPts val="0"/>
              </a:spcAft>
              <a:buNone/>
            </a:pPr>
            <a:r>
              <a:t/>
            </a:r>
            <a:endParaRPr/>
          </a:p>
        </p:txBody>
      </p:sp>
      <p:sp>
        <p:nvSpPr>
          <p:cNvPr id="145" name="Google Shape;145;p20"/>
          <p:cNvSpPr txBox="1"/>
          <p:nvPr/>
        </p:nvSpPr>
        <p:spPr>
          <a:xfrm>
            <a:off x="96400" y="2308050"/>
            <a:ext cx="20250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the add to cart button is clicked, the user will be redirected to the shopping cart list.</a:t>
            </a:r>
            <a:endParaRPr sz="900">
              <a:solidFill>
                <a:schemeClr val="dk1"/>
              </a:solidFill>
            </a:endParaRPr>
          </a:p>
        </p:txBody>
      </p:sp>
      <p:sp>
        <p:nvSpPr>
          <p:cNvPr id="146" name="Google Shape;146;p20"/>
          <p:cNvSpPr txBox="1"/>
          <p:nvPr/>
        </p:nvSpPr>
        <p:spPr>
          <a:xfrm>
            <a:off x="5653625" y="3527948"/>
            <a:ext cx="1641900" cy="263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0"/>
          <p:cNvPicPr preferRelativeResize="0"/>
          <p:nvPr/>
        </p:nvPicPr>
        <p:blipFill>
          <a:blip r:embed="rId3">
            <a:alphaModFix/>
          </a:blip>
          <a:stretch>
            <a:fillRect/>
          </a:stretch>
        </p:blipFill>
        <p:spPr>
          <a:xfrm>
            <a:off x="2185725" y="1216350"/>
            <a:ext cx="6763999" cy="271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311700" y="1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Shopping Cart - Managing Products </a:t>
            </a:r>
            <a:r>
              <a:rPr lang="en" sz="1500"/>
              <a:t>(Update + Delete)</a:t>
            </a:r>
            <a:endParaRPr sz="2100"/>
          </a:p>
        </p:txBody>
      </p:sp>
      <p:sp>
        <p:nvSpPr>
          <p:cNvPr id="153" name="Google Shape;153;p21"/>
          <p:cNvSpPr/>
          <p:nvPr/>
        </p:nvSpPr>
        <p:spPr>
          <a:xfrm>
            <a:off x="1427700" y="2840100"/>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3941400" y="1015300"/>
            <a:ext cx="1665300" cy="9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nvSpPr>
        <p:spPr>
          <a:xfrm>
            <a:off x="1492050" y="3164925"/>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156" name="Google Shape;156;p21"/>
          <p:cNvSpPr txBox="1"/>
          <p:nvPr/>
        </p:nvSpPr>
        <p:spPr>
          <a:xfrm>
            <a:off x="4005750" y="1310050"/>
            <a:ext cx="15366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CONTROLLER</a:t>
            </a:r>
            <a:endParaRPr/>
          </a:p>
        </p:txBody>
      </p:sp>
      <p:cxnSp>
        <p:nvCxnSpPr>
          <p:cNvPr id="157" name="Google Shape;157;p21"/>
          <p:cNvCxnSpPr>
            <a:stCxn id="158" idx="0"/>
            <a:endCxn id="153" idx="2"/>
          </p:cNvCxnSpPr>
          <p:nvPr/>
        </p:nvCxnSpPr>
        <p:spPr>
          <a:xfrm rot="10800000">
            <a:off x="2260350" y="3780000"/>
            <a:ext cx="0" cy="564900"/>
          </a:xfrm>
          <a:prstGeom prst="straightConnector1">
            <a:avLst/>
          </a:prstGeom>
          <a:noFill/>
          <a:ln cap="flat" cmpd="sng" w="9525">
            <a:solidFill>
              <a:schemeClr val="dk2"/>
            </a:solidFill>
            <a:prstDash val="solid"/>
            <a:round/>
            <a:headEnd len="med" w="med" type="none"/>
            <a:tailEnd len="med" w="med" type="triangle"/>
          </a:ln>
        </p:spPr>
      </p:cxnSp>
      <p:cxnSp>
        <p:nvCxnSpPr>
          <p:cNvPr id="159" name="Google Shape;159;p21"/>
          <p:cNvCxnSpPr>
            <a:stCxn id="153" idx="0"/>
            <a:endCxn id="156" idx="1"/>
          </p:cNvCxnSpPr>
          <p:nvPr/>
        </p:nvCxnSpPr>
        <p:spPr>
          <a:xfrm rot="-5400000">
            <a:off x="2455650" y="1290000"/>
            <a:ext cx="1354800" cy="1745400"/>
          </a:xfrm>
          <a:prstGeom prst="bentConnector2">
            <a:avLst/>
          </a:prstGeom>
          <a:noFill/>
          <a:ln cap="flat" cmpd="sng" w="9525">
            <a:solidFill>
              <a:schemeClr val="dk2"/>
            </a:solidFill>
            <a:prstDash val="solid"/>
            <a:round/>
            <a:headEnd len="med" w="med" type="none"/>
            <a:tailEnd len="med" w="med" type="triangle"/>
          </a:ln>
        </p:spPr>
      </p:cxnSp>
      <p:sp>
        <p:nvSpPr>
          <p:cNvPr id="160" name="Google Shape;160;p21"/>
          <p:cNvSpPr txBox="1"/>
          <p:nvPr/>
        </p:nvSpPr>
        <p:spPr>
          <a:xfrm>
            <a:off x="2014100" y="4610413"/>
            <a:ext cx="1536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User</a:t>
            </a:r>
            <a:endParaRPr sz="1200">
              <a:solidFill>
                <a:schemeClr val="dk1"/>
              </a:solidFill>
            </a:endParaRPr>
          </a:p>
        </p:txBody>
      </p:sp>
      <p:sp>
        <p:nvSpPr>
          <p:cNvPr id="161" name="Google Shape;161;p21"/>
          <p:cNvSpPr txBox="1"/>
          <p:nvPr/>
        </p:nvSpPr>
        <p:spPr>
          <a:xfrm>
            <a:off x="2292000" y="3920725"/>
            <a:ext cx="3050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Sends Requests</a:t>
            </a:r>
            <a:endParaRPr sz="900">
              <a:solidFill>
                <a:schemeClr val="dk1"/>
              </a:solidFill>
            </a:endParaRPr>
          </a:p>
          <a:p>
            <a:pPr indent="0" lvl="0" marL="0" rtl="0" algn="l">
              <a:spcBef>
                <a:spcPts val="0"/>
              </a:spcBef>
              <a:spcAft>
                <a:spcPts val="0"/>
              </a:spcAft>
              <a:buNone/>
            </a:pPr>
            <a:r>
              <a:rPr lang="en" sz="900">
                <a:solidFill>
                  <a:schemeClr val="dk1"/>
                </a:solidFill>
              </a:rPr>
              <a:t>Request: Add product to cart</a:t>
            </a:r>
            <a:endParaRPr sz="900">
              <a:solidFill>
                <a:schemeClr val="dk1"/>
              </a:solidFill>
            </a:endParaRPr>
          </a:p>
        </p:txBody>
      </p:sp>
      <p:sp>
        <p:nvSpPr>
          <p:cNvPr id="162" name="Google Shape;162;p21"/>
          <p:cNvSpPr txBox="1"/>
          <p:nvPr/>
        </p:nvSpPr>
        <p:spPr>
          <a:xfrm>
            <a:off x="654600" y="701300"/>
            <a:ext cx="1605900" cy="19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Alerts controller of a particular event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Redirects to </a:t>
            </a:r>
            <a:endParaRPr sz="900">
              <a:solidFill>
                <a:srgbClr val="FFFFFF"/>
              </a:solidFill>
            </a:endParaRPr>
          </a:p>
          <a:p>
            <a:pPr indent="0" lvl="0" marL="0" rtl="0" algn="l">
              <a:spcBef>
                <a:spcPts val="0"/>
              </a:spcBef>
              <a:spcAft>
                <a:spcPts val="0"/>
              </a:spcAft>
              <a:buNone/>
            </a:pPr>
            <a:r>
              <a:rPr lang="en" sz="900">
                <a:solidFill>
                  <a:srgbClr val="FFFFFF"/>
                </a:solidFill>
              </a:rPr>
              <a:t>/cartManagement servlet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Parameter:</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User Action</a:t>
            </a:r>
            <a:endParaRPr sz="900">
              <a:solidFill>
                <a:srgbClr val="FFFFFF"/>
              </a:solidFill>
            </a:endParaRPr>
          </a:p>
          <a:p>
            <a:pPr indent="-285750" lvl="0" marL="457200" rtl="0" algn="l">
              <a:spcBef>
                <a:spcPts val="0"/>
              </a:spcBef>
              <a:spcAft>
                <a:spcPts val="0"/>
              </a:spcAft>
              <a:buClr>
                <a:srgbClr val="FFFFFF"/>
              </a:buClr>
              <a:buSzPts val="900"/>
              <a:buAutoNum type="arabicPeriod"/>
            </a:pPr>
            <a:r>
              <a:rPr lang="en" sz="900">
                <a:solidFill>
                  <a:srgbClr val="FFFFFF"/>
                </a:solidFill>
              </a:rPr>
              <a:t>Product Index (ArrayList Index)</a:t>
            </a:r>
            <a:endParaRPr sz="900">
              <a:solidFill>
                <a:srgbClr val="FFFFFF"/>
              </a:solidFill>
            </a:endParaRPr>
          </a:p>
        </p:txBody>
      </p:sp>
      <p:sp>
        <p:nvSpPr>
          <p:cNvPr id="163" name="Google Shape;163;p21"/>
          <p:cNvSpPr txBox="1"/>
          <p:nvPr/>
        </p:nvSpPr>
        <p:spPr>
          <a:xfrm>
            <a:off x="5697325" y="814900"/>
            <a:ext cx="28968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No model is called as the adjustment of Quantity is done through the arrayList titled as ‘cartList’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So how does the controller handle the actions?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If user wants to add quantity, it verifies if the quantity increment (Always increments by 1) will exceed the quantity in stock for the product. If it does, do not update, set the redirectURL with a error in the parameter.</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If user wants to remove quantity, it verifies if the quantity decrement (Always decrements by 1) will go below 1. If it does, do not update, set the redirectURL with a error in the parameter.</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If user wants to delete a product, it gets the array index list and removes it from the cart ArrayList. If removing the product means the cart will be empty, it removes the cart arraylist session.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Array is updated, servlet redirects back to the View with the latest data (Session)</a:t>
            </a:r>
            <a:endParaRPr sz="1000">
              <a:solidFill>
                <a:schemeClr val="dk1"/>
              </a:solidFill>
            </a:endParaRPr>
          </a:p>
        </p:txBody>
      </p:sp>
      <p:sp>
        <p:nvSpPr>
          <p:cNvPr id="164" name="Google Shape;164;p21"/>
          <p:cNvSpPr txBox="1"/>
          <p:nvPr/>
        </p:nvSpPr>
        <p:spPr>
          <a:xfrm>
            <a:off x="3250200" y="3365300"/>
            <a:ext cx="152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Controller re-renders the</a:t>
            </a:r>
            <a:endParaRPr sz="900">
              <a:solidFill>
                <a:schemeClr val="dk1"/>
              </a:solidFill>
            </a:endParaRPr>
          </a:p>
          <a:p>
            <a:pPr indent="0" lvl="0" marL="0" rtl="0" algn="l">
              <a:spcBef>
                <a:spcPts val="0"/>
              </a:spcBef>
              <a:spcAft>
                <a:spcPts val="0"/>
              </a:spcAft>
              <a:buNone/>
            </a:pPr>
            <a:r>
              <a:rPr lang="en" sz="900">
                <a:solidFill>
                  <a:schemeClr val="dk1"/>
                </a:solidFill>
              </a:rPr>
              <a:t>View with latest Data</a:t>
            </a:r>
            <a:endParaRPr sz="900">
              <a:solidFill>
                <a:schemeClr val="dk1"/>
              </a:solidFill>
            </a:endParaRPr>
          </a:p>
        </p:txBody>
      </p:sp>
      <p:cxnSp>
        <p:nvCxnSpPr>
          <p:cNvPr id="165" name="Google Shape;165;p21"/>
          <p:cNvCxnSpPr>
            <a:stCxn id="153" idx="3"/>
            <a:endCxn id="154" idx="2"/>
          </p:cNvCxnSpPr>
          <p:nvPr/>
        </p:nvCxnSpPr>
        <p:spPr>
          <a:xfrm flipH="1" rot="10800000">
            <a:off x="3093000" y="1955250"/>
            <a:ext cx="1681200" cy="1354800"/>
          </a:xfrm>
          <a:prstGeom prst="bentConnector2">
            <a:avLst/>
          </a:prstGeom>
          <a:noFill/>
          <a:ln cap="flat" cmpd="sng" w="9525">
            <a:solidFill>
              <a:schemeClr val="dk2"/>
            </a:solidFill>
            <a:prstDash val="solid"/>
            <a:round/>
            <a:headEnd len="med" w="med" type="triangle"/>
            <a:tailEnd len="med" w="med" type="none"/>
          </a:ln>
        </p:spPr>
      </p:cxnSp>
      <p:pic>
        <p:nvPicPr>
          <p:cNvPr id="166" name="Google Shape;166;p21"/>
          <p:cNvPicPr preferRelativeResize="0"/>
          <p:nvPr/>
        </p:nvPicPr>
        <p:blipFill>
          <a:blip r:embed="rId3">
            <a:alphaModFix/>
          </a:blip>
          <a:stretch>
            <a:fillRect/>
          </a:stretch>
        </p:blipFill>
        <p:spPr>
          <a:xfrm>
            <a:off x="1953750" y="4362272"/>
            <a:ext cx="613200" cy="611165"/>
          </a:xfrm>
          <a:prstGeom prst="rect">
            <a:avLst/>
          </a:prstGeom>
          <a:noFill/>
          <a:ln>
            <a:noFill/>
          </a:ln>
        </p:spPr>
      </p:pic>
      <p:sp>
        <p:nvSpPr>
          <p:cNvPr id="167" name="Google Shape;167;p21"/>
          <p:cNvSpPr txBox="1"/>
          <p:nvPr/>
        </p:nvSpPr>
        <p:spPr>
          <a:xfrm>
            <a:off x="549875" y="3928000"/>
            <a:ext cx="1387500" cy="11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FEFEF"/>
                </a:solidFill>
              </a:rPr>
              <a:t>User Action:</a:t>
            </a:r>
            <a:endParaRPr sz="1100">
              <a:solidFill>
                <a:srgbClr val="EFEFEF"/>
              </a:solidFill>
            </a:endParaRPr>
          </a:p>
          <a:p>
            <a:pPr indent="-298450" lvl="0" marL="457200" rtl="0" algn="l">
              <a:spcBef>
                <a:spcPts val="0"/>
              </a:spcBef>
              <a:spcAft>
                <a:spcPts val="0"/>
              </a:spcAft>
              <a:buClr>
                <a:srgbClr val="EFEFEF"/>
              </a:buClr>
              <a:buSzPts val="1100"/>
              <a:buAutoNum type="arabicPeriod"/>
            </a:pPr>
            <a:r>
              <a:rPr lang="en" sz="1100">
                <a:solidFill>
                  <a:srgbClr val="EFEFEF"/>
                </a:solidFill>
              </a:rPr>
              <a:t>Delete</a:t>
            </a:r>
            <a:endParaRPr sz="1100">
              <a:solidFill>
                <a:srgbClr val="EFEFEF"/>
              </a:solidFill>
            </a:endParaRPr>
          </a:p>
          <a:p>
            <a:pPr indent="-298450" lvl="0" marL="457200" rtl="0" algn="l">
              <a:spcBef>
                <a:spcPts val="0"/>
              </a:spcBef>
              <a:spcAft>
                <a:spcPts val="0"/>
              </a:spcAft>
              <a:buClr>
                <a:srgbClr val="EFEFEF"/>
              </a:buClr>
              <a:buSzPts val="1100"/>
              <a:buAutoNum type="arabicPeriod"/>
            </a:pPr>
            <a:r>
              <a:rPr lang="en" sz="1100">
                <a:solidFill>
                  <a:srgbClr val="EFEFEF"/>
                </a:solidFill>
              </a:rPr>
              <a:t>AddQty</a:t>
            </a:r>
            <a:endParaRPr sz="1100">
              <a:solidFill>
                <a:srgbClr val="EFEFEF"/>
              </a:solidFill>
            </a:endParaRPr>
          </a:p>
          <a:p>
            <a:pPr indent="-298450" lvl="0" marL="457200" rtl="0" algn="l">
              <a:spcBef>
                <a:spcPts val="0"/>
              </a:spcBef>
              <a:spcAft>
                <a:spcPts val="0"/>
              </a:spcAft>
              <a:buClr>
                <a:srgbClr val="EFEFEF"/>
              </a:buClr>
              <a:buSzPts val="1100"/>
              <a:buAutoNum type="arabicPeriod"/>
            </a:pPr>
            <a:r>
              <a:rPr lang="en" sz="1100">
                <a:solidFill>
                  <a:srgbClr val="EFEFEF"/>
                </a:solidFill>
              </a:rPr>
              <a:t>RemQty</a:t>
            </a:r>
            <a:endParaRPr sz="11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